
<file path=[Content_Types].xml><?xml version="1.0" encoding="utf-8"?>
<Types xmlns="http://schemas.openxmlformats.org/package/2006/content-types">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2"/>
  </p:notesMasterIdLst>
  <p:sldIdLst>
    <p:sldId id="298" r:id="rId3"/>
    <p:sldId id="299" r:id="rId4"/>
    <p:sldId id="300" r:id="rId5"/>
    <p:sldId id="259" r:id="rId6"/>
    <p:sldId id="369" r:id="rId7"/>
    <p:sldId id="1074" r:id="rId8"/>
    <p:sldId id="374" r:id="rId9"/>
    <p:sldId id="1076" r:id="rId10"/>
    <p:sldId id="519" r:id="rId11"/>
    <p:sldId id="1078" r:id="rId12"/>
    <p:sldId id="261" r:id="rId13"/>
    <p:sldId id="380" r:id="rId14"/>
    <p:sldId id="534" r:id="rId15"/>
    <p:sldId id="263" r:id="rId16"/>
    <p:sldId id="312" r:id="rId17"/>
    <p:sldId id="264" r:id="rId18"/>
    <p:sldId id="266" r:id="rId19"/>
    <p:sldId id="1026" r:id="rId20"/>
    <p:sldId id="1079" r:id="rId21"/>
    <p:sldId id="1081" r:id="rId22"/>
    <p:sldId id="1077" r:id="rId23"/>
    <p:sldId id="1082" r:id="rId24"/>
    <p:sldId id="377" r:id="rId25"/>
    <p:sldId id="1080" r:id="rId26"/>
    <p:sldId id="1046" r:id="rId27"/>
    <p:sldId id="1047" r:id="rId28"/>
    <p:sldId id="1048" r:id="rId29"/>
    <p:sldId id="1049" r:id="rId30"/>
    <p:sldId id="1050" r:id="rId31"/>
    <p:sldId id="1051" r:id="rId32"/>
    <p:sldId id="1053" r:id="rId33"/>
    <p:sldId id="1054" r:id="rId34"/>
    <p:sldId id="1083" r:id="rId35"/>
    <p:sldId id="1056" r:id="rId36"/>
    <p:sldId id="1084" r:id="rId37"/>
    <p:sldId id="1058" r:id="rId38"/>
    <p:sldId id="1059" r:id="rId39"/>
    <p:sldId id="1060" r:id="rId40"/>
    <p:sldId id="1061" r:id="rId41"/>
    <p:sldId id="1062" r:id="rId42"/>
    <p:sldId id="1085" r:id="rId43"/>
    <p:sldId id="1086" r:id="rId44"/>
    <p:sldId id="1065" r:id="rId45"/>
    <p:sldId id="1066" r:id="rId46"/>
    <p:sldId id="1067" r:id="rId47"/>
    <p:sldId id="1068" r:id="rId48"/>
    <p:sldId id="1069" r:id="rId49"/>
    <p:sldId id="1070" r:id="rId50"/>
    <p:sldId id="1071"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userDrawn="1">
          <p15:clr>
            <a:srgbClr val="A4A3A4"/>
          </p15:clr>
        </p15:guide>
        <p15:guide id="2" pos="775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B"/>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4" autoAdjust="0"/>
    <p:restoredTop sz="94162" autoAdjust="0"/>
  </p:normalViewPr>
  <p:slideViewPr>
    <p:cSldViewPr snapToGrid="0" snapToObjects="1" showGuides="1">
      <p:cViewPr varScale="1">
        <p:scale>
          <a:sx n="57" d="100"/>
          <a:sy n="57" d="100"/>
        </p:scale>
        <p:origin x="360" y="184"/>
      </p:cViewPr>
      <p:guideLst>
        <p:guide orient="horz" pos="4320"/>
        <p:guide pos="7752"/>
      </p:guideLst>
    </p:cSldViewPr>
  </p:slideViewPr>
  <p:outlineViewPr>
    <p:cViewPr>
      <p:scale>
        <a:sx n="33" d="100"/>
        <a:sy n="33" d="100"/>
      </p:scale>
      <p:origin x="0" y="0"/>
    </p:cViewPr>
  </p:outlineViewPr>
  <p:notesTextViewPr>
    <p:cViewPr>
      <p:scale>
        <a:sx n="65" d="100"/>
        <a:sy n="65" d="100"/>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464"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30255791"/>
      </p:ext>
    </p:extLst>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89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91404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86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0658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506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210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140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27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54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916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79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188896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22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778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83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769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112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7034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871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30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349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6064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71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093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68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272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xfrm>
            <a:off x="381000" y="685800"/>
            <a:ext cx="6096000" cy="3429000"/>
          </a:xfrm>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03841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70644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892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a:p>
        </p:txBody>
      </p:sp>
    </p:spTree>
    <p:extLst>
      <p:ext uri="{BB962C8B-B14F-4D97-AF65-F5344CB8AC3E}">
        <p14:creationId xmlns:p14="http://schemas.microsoft.com/office/powerpoint/2010/main" val="1372346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2397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Shape 1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156" name="Shape 115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6292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2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22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99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125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018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45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23854965" y="13081000"/>
            <a:ext cx="410369" cy="471924"/>
          </a:xfrm>
          <a:prstGeom prst="rect">
            <a:avLst/>
          </a:prstGeom>
        </p:spPr>
        <p:txBody>
          <a:bodyPr/>
          <a:lstStyle>
            <a:lvl1pPr>
              <a:defRPr>
                <a:solidFill>
                  <a:schemeClr val="bg1"/>
                </a:solidFill>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AE1-471C-ED49-B31C-B07BCA70EC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B019B8-DF98-C341-BDCC-3863CC01504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1C64A73-A3CB-9449-8765-194CFD609C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EFE26-0111-1042-B8DA-CFE367352508}"/>
              </a:ext>
            </a:extLst>
          </p:cNvPr>
          <p:cNvSpPr>
            <a:spLocks noGrp="1"/>
          </p:cNvSpPr>
          <p:nvPr>
            <p:ph type="sldNum" sz="quarter" idx="12"/>
          </p:nvPr>
        </p:nvSpPr>
        <p:spPr/>
        <p:txBody>
          <a:bodyPr/>
          <a:lstStyle/>
          <a:p>
            <a:fld id="{C8DD9FB3-62BE-EB40-9E82-53567048B33D}" type="slidenum">
              <a:rPr lang="en-US" smtClean="0"/>
              <a:t>‹#›</a:t>
            </a:fld>
            <a:endParaRPr lang="en-US"/>
          </a:p>
        </p:txBody>
      </p:sp>
    </p:spTree>
    <p:extLst>
      <p:ext uri="{BB962C8B-B14F-4D97-AF65-F5344CB8AC3E}">
        <p14:creationId xmlns:p14="http://schemas.microsoft.com/office/powerpoint/2010/main" val="4055274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xfrm>
            <a:off x="23778455" y="13058698"/>
            <a:ext cx="410369" cy="471924"/>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74" r:id="rId1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2" r:id="rId10"/>
    <p:sldLayoutId id="2147483673" r:id="rId1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43.png"/><Relationship Id="rId4" Type="http://schemas.microsoft.com/office/2007/relationships/hdphoto" Target="../media/hdphoto1.wdp"/><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25.png"/><Relationship Id="rId4" Type="http://schemas.openxmlformats.org/officeDocument/2006/relationships/image" Target="../media/image45.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3.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53.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4.png"/><Relationship Id="rId10" Type="http://schemas.openxmlformats.org/officeDocument/2006/relationships/image" Target="../media/image58.png"/><Relationship Id="rId4" Type="http://schemas.microsoft.com/office/2007/relationships/hdphoto" Target="../media/hdphoto1.wdp"/><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9.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5.png"/><Relationship Id="rId7" Type="http://schemas.microsoft.com/office/2007/relationships/hdphoto" Target="../media/hdphoto1.wdp"/><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hyperlink" Target="https://www.mohfw.gov.in/" TargetMode="External"/><Relationship Id="rId3" Type="http://schemas.openxmlformats.org/officeDocument/2006/relationships/image" Target="../media/image71.png"/><Relationship Id="rId7" Type="http://schemas.openxmlformats.org/officeDocument/2006/relationships/hyperlink" Target="http://www.unicefiec.org/"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www.newbornwhocc.org/" TargetMode="External"/><Relationship Id="rId11" Type="http://schemas.openxmlformats.org/officeDocument/2006/relationships/image" Target="../media/image4.png"/><Relationship Id="rId5" Type="http://schemas.openxmlformats.org/officeDocument/2006/relationships/image" Target="../media/image73.png"/><Relationship Id="rId10" Type="http://schemas.microsoft.com/office/2007/relationships/hdphoto" Target="../media/hdphoto1.wdp"/><Relationship Id="rId4" Type="http://schemas.openxmlformats.org/officeDocument/2006/relationships/image" Target="../media/image72.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4.png"/><Relationship Id="rId7" Type="http://schemas.microsoft.com/office/2007/relationships/hdphoto" Target="../media/hdphoto1.wdp"/><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pn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25402" y="807"/>
            <a:ext cx="24434804" cy="3279145"/>
          </a:xfrm>
          <a:prstGeom prst="rect">
            <a:avLst/>
          </a:prstGeom>
          <a:solidFill>
            <a:srgbClr val="002060"/>
          </a:solidFill>
          <a:ln/>
        </p:spPr>
        <p:style>
          <a:lnRef idx="1">
            <a:schemeClr val="dk1"/>
          </a:lnRef>
          <a:fillRef idx="2">
            <a:schemeClr val="dk1"/>
          </a:fillRef>
          <a:effectRef idx="1">
            <a:schemeClr val="dk1"/>
          </a:effectRef>
          <a:fontRef idx="minor">
            <a:schemeClr val="dk1"/>
          </a:fontRef>
        </p:style>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2"/>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3"/>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6627652" y="5760224"/>
            <a:ext cx="15761406" cy="4316679"/>
            <a:chOff x="6138028" y="5191769"/>
            <a:chExt cx="12287415" cy="4316679"/>
          </a:xfrm>
        </p:grpSpPr>
        <p:pic>
          <p:nvPicPr>
            <p:cNvPr id="125" name="Image" descr="Image"/>
            <p:cNvPicPr>
              <a:picLocks noChangeAspect="1"/>
            </p:cNvPicPr>
            <p:nvPr/>
          </p:nvPicPr>
          <p:blipFill>
            <a:blip r:embed="rId3"/>
            <a:stretch>
              <a:fillRect/>
            </a:stretch>
          </p:blipFill>
          <p:spPr>
            <a:xfrm>
              <a:off x="7322087" y="5191769"/>
              <a:ext cx="1200042" cy="1579920"/>
            </a:xfrm>
            <a:prstGeom prst="rect">
              <a:avLst/>
            </a:prstGeom>
            <a:ln w="12700">
              <a:miter lim="400000"/>
            </a:ln>
          </p:spPr>
        </p:pic>
        <p:sp>
          <p:nvSpPr>
            <p:cNvPr id="126" name="Response and Contamination"/>
            <p:cNvSpPr txBox="1"/>
            <p:nvPr/>
          </p:nvSpPr>
          <p:spPr>
            <a:xfrm>
              <a:off x="6279725" y="7738731"/>
              <a:ext cx="1204581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lang="en-US" sz="5400" spc="-150" dirty="0" err="1">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fjLiksUl@</a:t>
              </a:r>
              <a:r>
                <a:rPr lang="en-US" sz="5400" spc="-150" dirty="0" err="1">
                  <a:ln w="0"/>
                  <a:solidFill>
                    <a:schemeClr val="tx1"/>
                  </a:solidFill>
                  <a:effectLst>
                    <a:outerShdw blurRad="38100" dist="19050" dir="2700000" algn="tl" rotWithShape="0">
                      <a:schemeClr val="dk1">
                        <a:alpha val="40000"/>
                      </a:schemeClr>
                    </a:outerShdw>
                  </a:effectLst>
                  <a:latin typeface="Kruti Dev 010" pitchFamily="2" charset="0"/>
                </a:rPr>
                <a:t>vuqfØ;k</a:t>
              </a:r>
              <a:r>
                <a:rPr lang="en-US" sz="5400" spc="-150" dirty="0">
                  <a:ln w="0"/>
                  <a:solidFill>
                    <a:schemeClr val="tx1"/>
                  </a:solidFill>
                  <a:effectLst>
                    <a:outerShdw blurRad="38100" dist="19050" dir="2700000" algn="tl" rotWithShape="0">
                      <a:schemeClr val="dk1">
                        <a:alpha val="40000"/>
                      </a:schemeClr>
                    </a:outerShdw>
                  </a:effectLst>
                  <a:latin typeface="Kruti Dev 010" pitchFamily="2" charset="0"/>
                </a:rPr>
                <a:t> </a:t>
              </a:r>
              <a:r>
                <a:rPr lang="en-US" sz="5400" spc="-150" dirty="0" err="1">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vkSj</a:t>
              </a:r>
              <a:r>
                <a:rPr lang="en-US" sz="5400" spc="-150" dirty="0">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 </a:t>
              </a:r>
              <a:r>
                <a:rPr lang="en-US" sz="5400" spc="-150" dirty="0" err="1">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fu;a</a:t>
              </a:r>
              <a:r>
                <a:rPr lang="en-US" sz="5400" spc="-150" dirty="0">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=.k </a:t>
              </a:r>
              <a:r>
                <a:rPr lang="en-US" sz="5400" spc="-150" dirty="0" err="1">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mik</a:t>
              </a:r>
              <a:r>
                <a:rPr lang="en-US" sz="5400" spc="-150" dirty="0">
                  <a:ln w="0"/>
                  <a:solidFill>
                    <a:schemeClr val="tx1"/>
                  </a:solidFill>
                  <a:effectLst>
                    <a:outerShdw blurRad="38100" dist="19050" dir="2700000" algn="tl" rotWithShape="0">
                      <a:schemeClr val="dk1">
                        <a:alpha val="40000"/>
                      </a:schemeClr>
                    </a:outerShdw>
                  </a:effectLst>
                  <a:latin typeface="Kruti Dev 010" pitchFamily="2" charset="0"/>
                  <a:cs typeface="Arial" panose="020B0604020202020204" pitchFamily="34" charset="0"/>
                </a:rPr>
                <a:t>;</a:t>
              </a: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COVID-19</a:t>
              </a:r>
            </a:p>
          </p:txBody>
        </p:sp>
        <p:sp>
          <p:nvSpPr>
            <p:cNvPr id="128" name="Training of ANM, ASHA, AWW &amp; OTHERS"/>
            <p:cNvSpPr txBox="1"/>
            <p:nvPr/>
          </p:nvSpPr>
          <p:spPr>
            <a:xfrm>
              <a:off x="6138028" y="8482526"/>
              <a:ext cx="1228741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0" defTabSz="412750">
                <a:lnSpc>
                  <a:spcPct val="150000"/>
                </a:lnSpc>
                <a:defRPr sz="3600" cap="small">
                  <a:solidFill>
                    <a:srgbClr val="FFFFFF"/>
                  </a:solidFill>
                  <a:effectLst>
                    <a:outerShdw blurRad="38100" dist="19050" dir="2700000" rotWithShape="0">
                      <a:srgbClr val="000000">
                        <a:alpha val="40000"/>
                      </a:srgbClr>
                    </a:outerShdw>
                  </a:effectLst>
                </a:defRPr>
              </a:pPr>
              <a:r>
                <a:rPr lang="hi-IN" sz="4000" b="0" cap="small" dirty="0">
                  <a:solidFill>
                    <a:schemeClr val="tx1"/>
                  </a:solidFill>
                  <a:effectLst>
                    <a:outerShdw blurRad="38100" dist="19050" dir="2700000" rotWithShape="0">
                      <a:srgbClr val="000000">
                        <a:alpha val="40000"/>
                      </a:srgbClr>
                    </a:outerShdw>
                  </a:effectLst>
                  <a:latin typeface="Copperplate" panose="02000504000000020004" pitchFamily="2" charset="77"/>
                  <a:cs typeface="Arial" panose="020B0604020202020204" pitchFamily="34" charset="0"/>
                </a:rPr>
                <a:t>समुदाय आधारित संगठन</a:t>
              </a:r>
              <a:endParaRPr kumimoji="0" sz="4000" b="0" u="none" strike="noStrike" kern="0" cap="sm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endParaRPr>
            </a:p>
          </p:txBody>
        </p:sp>
      </p:grpSp>
      <p:pic>
        <p:nvPicPr>
          <p:cNvPr id="129" name="Image" descr="Image"/>
          <p:cNvPicPr>
            <a:picLocks noChangeAspect="1"/>
          </p:cNvPicPr>
          <p:nvPr/>
        </p:nvPicPr>
        <p:blipFill>
          <a:blip r:embed="rId3"/>
          <a:stretch>
            <a:fillRect/>
          </a:stretch>
        </p:blipFill>
        <p:spPr>
          <a:xfrm>
            <a:off x="23067796" y="12140581"/>
            <a:ext cx="1151819" cy="1123860"/>
          </a:xfrm>
          <a:prstGeom prst="rect">
            <a:avLst/>
          </a:prstGeom>
          <a:ln w="12700">
            <a:miter lim="400000"/>
          </a:ln>
        </p:spPr>
      </p:pic>
      <p:pic>
        <p:nvPicPr>
          <p:cNvPr id="6" name="Picture 5">
            <a:extLst>
              <a:ext uri="{FF2B5EF4-FFF2-40B4-BE49-F238E27FC236}">
                <a16:creationId xmlns:a16="http://schemas.microsoft.com/office/drawing/2014/main" id="{2B10BF2F-28F8-6D4F-B30D-2F1E36F36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25605" y="304164"/>
            <a:ext cx="5118100" cy="3378200"/>
          </a:xfrm>
          <a:prstGeom prst="rect">
            <a:avLst/>
          </a:prstGeom>
        </p:spPr>
      </p:pic>
      <p:pic>
        <p:nvPicPr>
          <p:cNvPr id="8" name="Picture 7">
            <a:extLst>
              <a:ext uri="{FF2B5EF4-FFF2-40B4-BE49-F238E27FC236}">
                <a16:creationId xmlns:a16="http://schemas.microsoft.com/office/drawing/2014/main" id="{5AFF1A82-B2FA-FC46-9FC5-3B9AEF433B17}"/>
              </a:ext>
            </a:extLst>
          </p:cNvPr>
          <p:cNvPicPr>
            <a:picLocks noChangeAspect="1"/>
          </p:cNvPicPr>
          <p:nvPr/>
        </p:nvPicPr>
        <p:blipFill>
          <a:blip r:embed="rId5" cstate="email">
            <a:lum bright="70000" contrast="-70000"/>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390620" y="809106"/>
            <a:ext cx="5324640" cy="1744908"/>
          </a:xfrm>
          <a:prstGeom prst="rect">
            <a:avLst/>
          </a:prstGeom>
        </p:spPr>
      </p:pic>
      <p:sp>
        <p:nvSpPr>
          <p:cNvPr id="9" name="Slide Number Placeholder 8">
            <a:extLst>
              <a:ext uri="{FF2B5EF4-FFF2-40B4-BE49-F238E27FC236}">
                <a16:creationId xmlns:a16="http://schemas.microsoft.com/office/drawing/2014/main" id="{BF0DDEF6-94B1-9845-8808-FE483F727647}"/>
              </a:ext>
            </a:extLst>
          </p:cNvPr>
          <p:cNvSpPr>
            <a:spLocks noGrp="1"/>
          </p:cNvSpPr>
          <p:nvPr>
            <p:ph type="sldNum" sz="quarter" idx="2"/>
          </p:nvPr>
        </p:nvSpPr>
        <p:spPr/>
        <p:txBody>
          <a:bodyPr/>
          <a:lstStyle/>
          <a:p>
            <a:fld id="{86CB4B4D-7CA3-9044-876B-883B54F8677D}" type="slidenum">
              <a:rPr lang="en-US" smtClean="0"/>
              <a:t>1</a:t>
            </a:fld>
            <a:endParaRPr lang="en-US"/>
          </a:p>
        </p:txBody>
      </p:sp>
    </p:spTree>
    <p:extLst>
      <p:ext uri="{BB962C8B-B14F-4D97-AF65-F5344CB8AC3E}">
        <p14:creationId xmlns:p14="http://schemas.microsoft.com/office/powerpoint/2010/main" val="5615455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r>
              <a:rPr lang="hi-IN" sz="6400" b="0" dirty="0">
                <a:solidFill>
                  <a:schemeClr val="bg1"/>
                </a:solidFill>
                <a:latin typeface="Arial" panose="020B0604020202020204" pitchFamily="34" charset="0"/>
                <a:cs typeface="Arial" panose="020B0604020202020204" pitchFamily="34" charset="0"/>
              </a:rPr>
              <a:t>सत्र का सारांश</a:t>
            </a:r>
            <a:endParaRPr lang="en-US" sz="6400" b="0" dirty="0">
              <a:solidFill>
                <a:schemeClr val="bg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428416" y="1932293"/>
            <a:ext cx="21642343" cy="10482215"/>
          </a:xfrm>
          <a:prstGeom prst="roundRect">
            <a:avLst>
              <a:gd name="adj" fmla="val 8491"/>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21718" y="3859746"/>
            <a:ext cx="20749846" cy="65493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SARS-CoV-2 </a:t>
            </a:r>
            <a:r>
              <a:rPr lang="hi-IN" sz="5400" b="0" kern="1200" dirty="0">
                <a:solidFill>
                  <a:schemeClr val="tx1"/>
                </a:solidFill>
                <a:latin typeface="Arial" panose="020B0604020202020204" pitchFamily="34" charset="0"/>
                <a:cs typeface="Arial" panose="020B0604020202020204" pitchFamily="34" charset="0"/>
              </a:rPr>
              <a:t>वह वायरस है जो </a:t>
            </a:r>
            <a:r>
              <a:rPr lang="en-US" sz="5400" b="0" kern="1200" dirty="0">
                <a:solidFill>
                  <a:schemeClr val="tx1"/>
                </a:solidFill>
                <a:latin typeface="Arial" panose="020B0604020202020204" pitchFamily="34" charset="0"/>
                <a:cs typeface="Arial" panose="020B0604020202020204" pitchFamily="34" charset="0"/>
              </a:rPr>
              <a:t>COVID-19 </a:t>
            </a:r>
            <a:r>
              <a:rPr lang="hi-IN" sz="5400" b="0" kern="1200" dirty="0">
                <a:solidFill>
                  <a:schemeClr val="tx1"/>
                </a:solidFill>
                <a:latin typeface="Arial" panose="020B0604020202020204" pitchFamily="34" charset="0"/>
                <a:cs typeface="Arial" panose="020B0604020202020204" pitchFamily="34" charset="0"/>
              </a:rPr>
              <a:t>नामक बीमारी का कारण बनता है</a:t>
            </a:r>
            <a:endParaRPr lang="en-US" sz="5400" b="0" kern="1200" dirty="0">
              <a:solidFill>
                <a:schemeClr val="tx1"/>
              </a:solidFill>
              <a:latin typeface="Arial" panose="020B0604020202020204" pitchFamily="34" charset="0"/>
              <a:cs typeface="Arial" panose="020B0604020202020204" pitchFamily="34" charset="0"/>
            </a:endParaRP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भारत में </a:t>
            </a:r>
            <a:r>
              <a:rPr lang="en-US" sz="5400" b="0" kern="1200" dirty="0">
                <a:solidFill>
                  <a:schemeClr val="tx1"/>
                </a:solidFill>
                <a:latin typeface="Arial" panose="020B0604020202020204" pitchFamily="34" charset="0"/>
                <a:cs typeface="Arial" panose="020B0604020202020204" pitchFamily="34" charset="0"/>
              </a:rPr>
              <a:t>COVID-19 </a:t>
            </a:r>
            <a:r>
              <a:rPr lang="hi-IN" sz="5400" b="0" kern="1200" dirty="0">
                <a:solidFill>
                  <a:schemeClr val="tx1"/>
                </a:solidFill>
                <a:latin typeface="Arial" panose="020B0604020202020204" pitchFamily="34" charset="0"/>
                <a:cs typeface="Arial" panose="020B0604020202020204" pitchFamily="34" charset="0"/>
              </a:rPr>
              <a:t>के लक्षण बुखार और खांसी और / या सांस की तकलीफ हैं</a:t>
            </a:r>
            <a:endParaRPr lang="en-US" sz="5400" b="0" kern="1200" dirty="0">
              <a:solidFill>
                <a:schemeClr val="tx1"/>
              </a:solidFill>
              <a:latin typeface="Arial" panose="020B0604020202020204" pitchFamily="34" charset="0"/>
              <a:cs typeface="Arial" panose="020B0604020202020204" pitchFamily="34" charset="0"/>
            </a:endParaRP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रोग का प्रसार </a:t>
            </a:r>
            <a:r>
              <a:rPr lang="hi-IN" sz="5400" b="0" dirty="0"/>
              <a:t>घातांकीय</a:t>
            </a:r>
            <a:r>
              <a:rPr lang="hi-IN" sz="5400" b="0" kern="1200" dirty="0">
                <a:solidFill>
                  <a:schemeClr val="tx1"/>
                </a:solidFill>
                <a:latin typeface="Arial" panose="020B0604020202020204" pitchFamily="34" charset="0"/>
                <a:cs typeface="Arial" panose="020B0604020202020204" pitchFamily="34" charset="0"/>
              </a:rPr>
              <a:t> है जो इसको बहुत ही संक्रामक बीमारी बना देता है </a:t>
            </a:r>
            <a:endParaRPr lang="en-US" sz="5400" b="0" kern="1200" dirty="0">
              <a:solidFill>
                <a:schemeClr val="tx1"/>
              </a:solidFill>
              <a:latin typeface="Arial" panose="020B0604020202020204" pitchFamily="34" charset="0"/>
              <a:cs typeface="Arial" panose="020B0604020202020204" pitchFamily="34" charset="0"/>
            </a:endParaRP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COVID-19 </a:t>
            </a:r>
            <a:r>
              <a:rPr lang="hi-IN" sz="5400" b="0" kern="1200" dirty="0">
                <a:solidFill>
                  <a:schemeClr val="tx1"/>
                </a:solidFill>
                <a:latin typeface="Arial" panose="020B0604020202020204" pitchFamily="34" charset="0"/>
                <a:cs typeface="Arial" panose="020B0604020202020204" pitchFamily="34" charset="0"/>
              </a:rPr>
              <a:t>के नियंत्रण के उपायों में लॉकडाउन, व्यक्तिगत सुरक्षा सावधानियां, संपर्कों का पता लगाना  और क्लस्टर नियंत्रण शामिल हैं</a:t>
            </a: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544D3B7-CE92-5443-A734-0603837923E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71564" y="13014258"/>
            <a:ext cx="1488607" cy="487823"/>
          </a:xfrm>
          <a:prstGeom prst="rect">
            <a:avLst/>
          </a:prstGeom>
        </p:spPr>
      </p:pic>
      <p:pic>
        <p:nvPicPr>
          <p:cNvPr id="8" name="Picture 7">
            <a:extLst>
              <a:ext uri="{FF2B5EF4-FFF2-40B4-BE49-F238E27FC236}">
                <a16:creationId xmlns:a16="http://schemas.microsoft.com/office/drawing/2014/main" id="{2F7D8F12-19D4-7A41-875A-28A73DADBF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199" y="12610843"/>
            <a:ext cx="1488607" cy="942081"/>
          </a:xfrm>
          <a:prstGeom prst="rect">
            <a:avLst/>
          </a:prstGeom>
        </p:spPr>
      </p:pic>
    </p:spTree>
    <p:extLst>
      <p:ext uri="{BB962C8B-B14F-4D97-AF65-F5344CB8AC3E}">
        <p14:creationId xmlns:p14="http://schemas.microsoft.com/office/powerpoint/2010/main" val="20563146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p:cNvGrpSpPr/>
          <p:nvPr/>
        </p:nvGrpSpPr>
        <p:grpSpPr>
          <a:xfrm>
            <a:off x="-25400" y="0"/>
            <a:ext cx="24434800" cy="3957505"/>
            <a:chOff x="0" y="0"/>
            <a:chExt cx="24434800" cy="4245174"/>
          </a:xfrm>
        </p:grpSpPr>
        <p:sp>
          <p:nvSpPr>
            <p:cNvPr id="267" name="Rectangle"/>
            <p:cNvSpPr/>
            <p:nvPr/>
          </p:nvSpPr>
          <p:spPr>
            <a:xfrm>
              <a:off x="0" y="0"/>
              <a:ext cx="24434800" cy="4245174"/>
            </a:xfrm>
            <a:prstGeom prst="rect">
              <a:avLst/>
            </a:prstGeom>
            <a:solidFill>
              <a:srgbClr val="002060"/>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795536" y="898233"/>
              <a:ext cx="2843727" cy="1760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hi-IN" dirty="0">
                  <a:solidFill>
                    <a:schemeClr val="bg1"/>
                  </a:solidFill>
                </a:rPr>
                <a:t>सत्र 2</a:t>
              </a:r>
            </a:p>
          </p:txBody>
        </p:sp>
        <p:sp>
          <p:nvSpPr>
            <p:cNvPr id="269" name="PREVENTION: WHAT EVERYBODY NEEDS TO KNOW"/>
            <p:cNvSpPr txBox="1"/>
            <p:nvPr/>
          </p:nvSpPr>
          <p:spPr>
            <a:xfrm>
              <a:off x="6703090" y="2621123"/>
              <a:ext cx="11028661" cy="7703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lang="hi-IN" sz="4000" dirty="0">
                  <a:solidFill>
                    <a:schemeClr val="bg1"/>
                  </a:solidFill>
                </a:rPr>
                <a:t>रोकथामः </a:t>
              </a:r>
              <a:r>
                <a:rPr b="0" dirty="0">
                  <a:solidFill>
                    <a:schemeClr val="bg1"/>
                  </a:solidFill>
                  <a:latin typeface="Arial" panose="020B0604020202020204" pitchFamily="34" charset="0"/>
                  <a:cs typeface="Arial" panose="020B0604020202020204" pitchFamily="34" charset="0"/>
                </a:rPr>
                <a:t>: </a:t>
              </a:r>
              <a:r>
                <a:rPr lang="en-US" b="0" dirty="0">
                  <a:solidFill>
                    <a:schemeClr val="bg1"/>
                  </a:solidFill>
                  <a:latin typeface="Arial" panose="020B0604020202020204" pitchFamily="34" charset="0"/>
                  <a:cs typeface="Arial" panose="020B0604020202020204" pitchFamily="34" charset="0"/>
                </a:rPr>
                <a:t>SAFE PRACTICES FOR COMMUNITY MEMBERS</a:t>
              </a:r>
              <a:endParaRPr b="0" dirty="0">
                <a:solidFill>
                  <a:schemeClr val="bg1"/>
                </a:solidFill>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8550562"/>
            <a:ext cx="5286337" cy="3336293"/>
            <a:chOff x="0" y="2537260"/>
            <a:chExt cx="5286336" cy="3336292"/>
          </a:xfrm>
          <a:solidFill>
            <a:srgbClr val="C9EBFF"/>
          </a:solidFill>
        </p:grpSpPr>
        <p:sp>
          <p:nvSpPr>
            <p:cNvPr id="272" name="Rounded Rectangle"/>
            <p:cNvSpPr/>
            <p:nvPr/>
          </p:nvSpPr>
          <p:spPr>
            <a:xfrm>
              <a:off x="0" y="3349663"/>
              <a:ext cx="5286336" cy="2523889"/>
            </a:xfrm>
            <a:prstGeom prst="roundRect">
              <a:avLst>
                <a:gd name="adj" fmla="val 7548"/>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994090" y="3723613"/>
              <a:ext cx="3754799" cy="1764585"/>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ctr">
              <a:spAutoFit/>
            </a:bodyPr>
            <a:lstStyle/>
            <a:p>
              <a:pPr>
                <a:defRPr sz="5000">
                  <a:solidFill>
                    <a:srgbClr val="FFFFFF"/>
                  </a:solidFill>
                </a:defRPr>
              </a:pPr>
              <a:r>
                <a:rPr lang="hi-IN" sz="5400" b="0" dirty="0">
                  <a:solidFill>
                    <a:sysClr val="windowText" lastClr="000000"/>
                  </a:solidFill>
                  <a:latin typeface="Arial" panose="020B0604020202020204" pitchFamily="34" charset="0"/>
                  <a:cs typeface="Arial" panose="020B0604020202020204" pitchFamily="34" charset="0"/>
                </a:rPr>
                <a:t>फेस कवर प्रबंधन </a:t>
              </a:r>
              <a:endParaRPr sz="5400" b="0" dirty="0">
                <a:solidFill>
                  <a:sysClr val="windowText" lastClr="000000"/>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251488" y="4166145"/>
              <a:ext cx="4783360"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lang="hi-IN" sz="5400" b="0" dirty="0">
                  <a:latin typeface="Arial" panose="020B0604020202020204" pitchFamily="34" charset="0"/>
                  <a:cs typeface="Arial" panose="020B0604020202020204" pitchFamily="34" charset="0"/>
                </a:rPr>
                <a:t>सोशल डिस्टेंसिंग </a:t>
              </a:r>
              <a:endParaRPr sz="5400" b="0" dirty="0">
                <a:latin typeface="Arial" panose="020B0604020202020204" pitchFamily="34" charset="0"/>
                <a:cs typeface="Arial" panose="020B0604020202020204" pitchFamily="34" charset="0"/>
              </a:endParaRP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3"/>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ln/>
          </p:spPr>
          <p:style>
            <a:lnRef idx="0">
              <a:schemeClr val="accent1"/>
            </a:lnRef>
            <a:fillRef idx="3">
              <a:schemeClr val="accent1"/>
            </a:fillRef>
            <a:effectRef idx="3">
              <a:schemeClr val="accent1"/>
            </a:effectRef>
            <a:fontRef idx="minor">
              <a:schemeClr val="lt1"/>
            </a:fontRef>
          </p:style>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1272602" y="3749345"/>
              <a:ext cx="2741134" cy="1735668"/>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hemeClr val="accent1"/>
            </a:lnRef>
            <a:fillRef idx="3">
              <a:schemeClr val="accent1"/>
            </a:fillRef>
            <a:effectRef idx="3">
              <a:schemeClr val="accent1"/>
            </a:effectRef>
            <a:fontRef idx="minor">
              <a:schemeClr val="lt1"/>
            </a:fontRef>
          </p:style>
          <p:txBody>
            <a:bodyPr wrap="none" lIns="50800" tIns="50800" rIns="50800" bIns="50800" numCol="1" anchor="ctr">
              <a:spAutoFit/>
            </a:bodyPr>
            <a:lstStyle/>
            <a:p>
              <a:pPr defTabSz="457200">
                <a:defRPr sz="6000" b="0"/>
              </a:pPr>
              <a:r>
                <a:rPr lang="hi-IN" dirty="0">
                  <a:solidFill>
                    <a:schemeClr val="tx1"/>
                  </a:solidFill>
                </a:rPr>
                <a:t>श्वसन </a:t>
              </a:r>
            </a:p>
            <a:p>
              <a:pPr defTabSz="457200">
                <a:lnSpc>
                  <a:spcPct val="70000"/>
                </a:lnSpc>
                <a:defRPr sz="6000" b="0"/>
              </a:pPr>
              <a:r>
                <a:rPr lang="hi-IN" dirty="0">
                  <a:solidFill>
                    <a:schemeClr val="tx1"/>
                  </a:solidFill>
                </a:rPr>
                <a:t>स्वच्छता</a:t>
              </a: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272600" y="4171407"/>
              <a:ext cx="2741134" cy="14586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457200">
                <a:lnSpc>
                  <a:spcPct val="70000"/>
                </a:lnSpc>
                <a:defRPr sz="6000" b="0"/>
              </a:pPr>
              <a:r>
                <a:rPr lang="hi-IN" dirty="0"/>
                <a:t>हाथों की</a:t>
              </a:r>
            </a:p>
            <a:p>
              <a:pPr defTabSz="457200">
                <a:lnSpc>
                  <a:spcPct val="70000"/>
                </a:lnSpc>
                <a:defRPr sz="6000" b="0"/>
              </a:pPr>
              <a:r>
                <a:rPr lang="hi-IN" dirty="0"/>
                <a:t>स्वच्छता</a:t>
              </a: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5"/>
            <a:stretch>
              <a:fillRect/>
            </a:stretch>
          </p:blipFill>
          <p:spPr>
            <a:xfrm>
              <a:off x="1390754" y="0"/>
              <a:ext cx="2504828" cy="2668350"/>
            </a:xfrm>
            <a:prstGeom prst="rect">
              <a:avLst/>
            </a:prstGeom>
            <a:ln w="12700" cap="flat">
              <a:noFill/>
              <a:miter lim="400000"/>
            </a:ln>
            <a:effectLst/>
          </p:spPr>
        </p:pic>
      </p:grpSp>
      <p:pic>
        <p:nvPicPr>
          <p:cNvPr id="28" name="Image" descr="Image">
            <a:extLst>
              <a:ext uri="{FF2B5EF4-FFF2-40B4-BE49-F238E27FC236}">
                <a16:creationId xmlns:a16="http://schemas.microsoft.com/office/drawing/2014/main" id="{440D33EB-6DD1-0A43-A1FC-139143252A64}"/>
              </a:ext>
            </a:extLst>
          </p:cNvPr>
          <p:cNvPicPr>
            <a:picLocks noChangeAspect="1"/>
          </p:cNvPicPr>
          <p:nvPr/>
        </p:nvPicPr>
        <p:blipFill>
          <a:blip r:embed="rId6"/>
          <a:stretch>
            <a:fillRect/>
          </a:stretch>
        </p:blipFill>
        <p:spPr>
          <a:xfrm>
            <a:off x="19609301" y="6057659"/>
            <a:ext cx="3618560" cy="2471436"/>
          </a:xfrm>
          <a:prstGeom prst="rect">
            <a:avLst/>
          </a:prstGeom>
          <a:ln w="12700">
            <a:miter lim="400000"/>
          </a:ln>
        </p:spPr>
      </p:pic>
      <p:pic>
        <p:nvPicPr>
          <p:cNvPr id="27" name="Picture 26">
            <a:extLst>
              <a:ext uri="{FF2B5EF4-FFF2-40B4-BE49-F238E27FC236}">
                <a16:creationId xmlns:a16="http://schemas.microsoft.com/office/drawing/2014/main" id="{6776FEDA-35CC-2B4A-BED2-D607E52B6E1B}"/>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826543" y="12837971"/>
            <a:ext cx="1488607" cy="487823"/>
          </a:xfrm>
          <a:prstGeom prst="rect">
            <a:avLst/>
          </a:prstGeom>
        </p:spPr>
      </p:pic>
      <p:pic>
        <p:nvPicPr>
          <p:cNvPr id="30" name="Picture 29">
            <a:extLst>
              <a:ext uri="{FF2B5EF4-FFF2-40B4-BE49-F238E27FC236}">
                <a16:creationId xmlns:a16="http://schemas.microsoft.com/office/drawing/2014/main" id="{6F8870CE-02F0-B141-9066-89A2CF8A7A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4459" y="12773919"/>
            <a:ext cx="1488607" cy="942081"/>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F1C2286A-3E95-2542-9BD1-F708C3AB450F}"/>
              </a:ext>
            </a:extLst>
          </p:cNvPr>
          <p:cNvSpPr/>
          <p:nvPr/>
        </p:nvSpPr>
        <p:spPr>
          <a:xfrm>
            <a:off x="6524751" y="337020"/>
            <a:ext cx="12403249"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3" name="WHAT ARE WE GOING TO LEARN?">
            <a:extLst>
              <a:ext uri="{FF2B5EF4-FFF2-40B4-BE49-F238E27FC236}">
                <a16:creationId xmlns:a16="http://schemas.microsoft.com/office/drawing/2014/main" id="{0C3B5FD7-26D1-ED44-83A3-09815FDCE05B}"/>
              </a:ext>
            </a:extLst>
          </p:cNvPr>
          <p:cNvSpPr txBox="1"/>
          <p:nvPr/>
        </p:nvSpPr>
        <p:spPr>
          <a:xfrm>
            <a:off x="10627644" y="549987"/>
            <a:ext cx="3585918"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pPr>
              <a:defRPr/>
            </a:pPr>
            <a:r>
              <a:rPr lang="hi-IN" b="0" dirty="0">
                <a:latin typeface="Arial" panose="020B0604020202020204" pitchFamily="34" charset="0"/>
                <a:cs typeface="Arial" panose="020B0604020202020204" pitchFamily="34" charset="0"/>
              </a:rPr>
              <a:t>फैलना/संचरण</a:t>
            </a:r>
            <a:endParaRPr lang="hi-IN" sz="96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A40900-03A4-C54E-BE7D-1D4106E0D162}"/>
              </a:ext>
            </a:extLst>
          </p:cNvPr>
          <p:cNvSpPr txBox="1"/>
          <p:nvPr/>
        </p:nvSpPr>
        <p:spPr>
          <a:xfrm>
            <a:off x="1583015" y="3948019"/>
            <a:ext cx="21217965" cy="9235440"/>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Gill Sans"/>
              <a:ea typeface="Gill Sans"/>
              <a:cs typeface="Gill Sans"/>
              <a:sym typeface="Gill Sans"/>
            </a:endParaRPr>
          </a:p>
        </p:txBody>
      </p:sp>
      <p:sp>
        <p:nvSpPr>
          <p:cNvPr id="5" name="TextBox 4">
            <a:extLst>
              <a:ext uri="{FF2B5EF4-FFF2-40B4-BE49-F238E27FC236}">
                <a16:creationId xmlns:a16="http://schemas.microsoft.com/office/drawing/2014/main" id="{7BAD502F-43EB-EC40-A184-3B6B548B604F}"/>
              </a:ext>
            </a:extLst>
          </p:cNvPr>
          <p:cNvSpPr txBox="1"/>
          <p:nvPr/>
        </p:nvSpPr>
        <p:spPr>
          <a:xfrm>
            <a:off x="2446638" y="5647016"/>
            <a:ext cx="9478662" cy="5629910"/>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 </a:t>
            </a:r>
          </a:p>
          <a:p>
            <a:pPr marL="514350" indent="-514350" algn="l">
              <a:buFont typeface="+mj-lt"/>
              <a:buAutoNum type="arabicPeriod"/>
            </a:pPr>
            <a:r>
              <a:rPr lang="hi-IN" sz="3600" b="0" dirty="0">
                <a:latin typeface="Arial" panose="020B0604020202020204" pitchFamily="34" charset="0"/>
                <a:cs typeface="Arial" panose="020B0604020202020204" pitchFamily="34" charset="0"/>
              </a:rPr>
              <a:t>तब बूदें उसके मुँह या नाक से बाहर निकलती हैं</a:t>
            </a:r>
            <a:endParaRPr lang="en-US" sz="3600" b="0" dirty="0">
              <a:latin typeface="Arial" panose="020B0604020202020204" pitchFamily="34" charset="0"/>
              <a:cs typeface="Arial" panose="020B0604020202020204" pitchFamily="34" charset="0"/>
            </a:endParaRPr>
          </a:p>
          <a:p>
            <a:pPr marL="514350" indent="-514350" algn="l">
              <a:buFont typeface="+mj-lt"/>
              <a:buAutoNum type="arabicPeriod"/>
            </a:pPr>
            <a:r>
              <a:rPr lang="hi-IN" sz="3600" b="0" dirty="0">
                <a:latin typeface="Arial" panose="020B0604020202020204" pitchFamily="34" charset="0"/>
                <a:cs typeface="Arial" panose="020B0604020202020204" pitchFamily="34" charset="0"/>
              </a:rPr>
              <a:t>इन बूंदों में वायरस होता है</a:t>
            </a:r>
            <a:endParaRPr lang="en-US" sz="3600" b="0" dirty="0">
              <a:latin typeface="Arial" panose="020B0604020202020204" pitchFamily="34" charset="0"/>
              <a:cs typeface="Arial" panose="020B0604020202020204" pitchFamily="34" charset="0"/>
            </a:endParaRPr>
          </a:p>
          <a:p>
            <a:pPr marL="514350" indent="-514350" algn="l">
              <a:buFont typeface="+mj-lt"/>
              <a:buAutoNum type="arabicPeriod"/>
            </a:pPr>
            <a:r>
              <a:rPr lang="hi-IN" sz="3600" b="0" dirty="0">
                <a:latin typeface="Arial" panose="020B0604020202020204" pitchFamily="34" charset="0"/>
                <a:cs typeface="Arial" panose="020B0604020202020204" pitchFamily="34" charset="0"/>
              </a:rPr>
              <a:t>यदि आप </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कहीं  इस व्यक्ति के करीब होते हैं तो बूदें आप पर गिर सकती हैं और फिर आपकी नाक, मुह या आँखों के माध्यम से आपके सिस्टम में प्रवेश कर</a:t>
            </a: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सकतीं हैं</a:t>
            </a:r>
            <a:endParaRPr lang="en-US" sz="3600" b="0" dirty="0">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lang="en-US" sz="3600" b="0" dirty="0">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lang="en-US" sz="3600" b="0" dirty="0">
              <a:latin typeface="Arial" panose="020B0604020202020204" pitchFamily="34" charset="0"/>
              <a:cs typeface="Arial" panose="020B0604020202020204" pitchFamily="34" charset="0"/>
            </a:endParaRPr>
          </a:p>
        </p:txBody>
      </p:sp>
      <p:sp>
        <p:nvSpPr>
          <p:cNvPr id="7" name="Rounded Rectangle">
            <a:extLst>
              <a:ext uri="{FF2B5EF4-FFF2-40B4-BE49-F238E27FC236}">
                <a16:creationId xmlns:a16="http://schemas.microsoft.com/office/drawing/2014/main" id="{C840E6F3-BAAA-734D-BD21-2F8AD9614534}"/>
              </a:ext>
            </a:extLst>
          </p:cNvPr>
          <p:cNvSpPr/>
          <p:nvPr/>
        </p:nvSpPr>
        <p:spPr>
          <a:xfrm>
            <a:off x="6504634" y="2176155"/>
            <a:ext cx="12403249" cy="1847235"/>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r>
              <a:rPr lang="hi-IN" sz="4400" b="0" dirty="0">
                <a:latin typeface="Arial" panose="020B0604020202020204" pitchFamily="34" charset="0"/>
                <a:cs typeface="Arial" panose="020B0604020202020204" pitchFamily="34" charset="0"/>
              </a:rPr>
              <a:t>जब एक संक्रमित</a:t>
            </a:r>
            <a:r>
              <a:rPr lang="en-US" sz="4400" b="0" dirty="0">
                <a:latin typeface="Arial" panose="020B0604020202020204" pitchFamily="34" charset="0"/>
                <a:cs typeface="Arial" panose="020B0604020202020204" pitchFamily="34" charset="0"/>
              </a:rPr>
              <a:t> </a:t>
            </a:r>
            <a:r>
              <a:rPr lang="hi-IN" sz="4400" b="0" dirty="0">
                <a:latin typeface="Arial" panose="020B0604020202020204" pitchFamily="34" charset="0"/>
                <a:cs typeface="Arial" panose="020B0604020202020204" pitchFamily="34" charset="0"/>
              </a:rPr>
              <a:t>व्यक्ति खांसता या छींकता है</a:t>
            </a:r>
            <a:endParaRPr lang="en-US" sz="4400" b="0" dirty="0">
              <a:latin typeface="Arial" panose="020B0604020202020204" pitchFamily="34" charset="0"/>
              <a:cs typeface="Arial" panose="020B0604020202020204" pitchFamily="34" charset="0"/>
            </a:endParaRPr>
          </a:p>
        </p:txBody>
      </p:sp>
      <p:pic>
        <p:nvPicPr>
          <p:cNvPr id="10" name="illustrations-01.png" descr="illustrations-01.png">
            <a:extLst>
              <a:ext uri="{FF2B5EF4-FFF2-40B4-BE49-F238E27FC236}">
                <a16:creationId xmlns:a16="http://schemas.microsoft.com/office/drawing/2014/main" id="{7A1045F0-0659-A340-8D82-4FCFE08303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26656" y="1532243"/>
            <a:ext cx="2888647" cy="2530488"/>
          </a:xfrm>
          <a:prstGeom prst="rect">
            <a:avLst/>
          </a:prstGeom>
          <a:ln w="12700" cap="flat">
            <a:noFill/>
            <a:miter lim="400000"/>
          </a:ln>
          <a:effectLst/>
        </p:spPr>
      </p:pic>
      <p:pic>
        <p:nvPicPr>
          <p:cNvPr id="11" name="Image" descr="Image">
            <a:extLst>
              <a:ext uri="{FF2B5EF4-FFF2-40B4-BE49-F238E27FC236}">
                <a16:creationId xmlns:a16="http://schemas.microsoft.com/office/drawing/2014/main" id="{5EAC5E88-17DE-3141-B736-1272455DE6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7355" y="3041313"/>
            <a:ext cx="749266" cy="731078"/>
          </a:xfrm>
          <a:prstGeom prst="rect">
            <a:avLst/>
          </a:prstGeom>
          <a:ln w="12700" cap="flat">
            <a:noFill/>
            <a:miter lim="400000"/>
          </a:ln>
          <a:effectLst>
            <a:outerShdw dist="25400" dir="5400000" rotWithShape="0">
              <a:srgbClr val="000000"/>
            </a:outerShdw>
          </a:effectLst>
        </p:spPr>
      </p:pic>
      <p:pic>
        <p:nvPicPr>
          <p:cNvPr id="12" name="Image" descr="Image">
            <a:extLst>
              <a:ext uri="{FF2B5EF4-FFF2-40B4-BE49-F238E27FC236}">
                <a16:creationId xmlns:a16="http://schemas.microsoft.com/office/drawing/2014/main" id="{59354DCE-5A35-C14F-B0ED-8DE184952E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9137" y="3469049"/>
            <a:ext cx="989458" cy="965440"/>
          </a:xfrm>
          <a:prstGeom prst="rect">
            <a:avLst/>
          </a:prstGeom>
          <a:ln w="12700" cap="flat">
            <a:noFill/>
            <a:miter lim="400000"/>
          </a:ln>
          <a:effectLst>
            <a:outerShdw dist="25400" dir="5400000" rotWithShape="0">
              <a:srgbClr val="000000"/>
            </a:outerShdw>
          </a:effectLst>
        </p:spPr>
      </p:pic>
      <p:pic>
        <p:nvPicPr>
          <p:cNvPr id="13" name="Image" descr="Image">
            <a:extLst>
              <a:ext uri="{FF2B5EF4-FFF2-40B4-BE49-F238E27FC236}">
                <a16:creationId xmlns:a16="http://schemas.microsoft.com/office/drawing/2014/main" id="{666FE585-7945-7A47-9EB9-ACE819DF4B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8595" y="3851402"/>
            <a:ext cx="560207" cy="546609"/>
          </a:xfrm>
          <a:prstGeom prst="rect">
            <a:avLst/>
          </a:prstGeom>
          <a:ln w="12700" cap="flat">
            <a:noFill/>
            <a:miter lim="400000"/>
          </a:ln>
          <a:effectLst>
            <a:outerShdw dist="25400" dir="5400000" rotWithShape="0">
              <a:srgbClr val="000000"/>
            </a:outerShdw>
          </a:effectLst>
        </p:spPr>
      </p:pic>
      <p:pic>
        <p:nvPicPr>
          <p:cNvPr id="14" name="Image" descr="Image">
            <a:extLst>
              <a:ext uri="{FF2B5EF4-FFF2-40B4-BE49-F238E27FC236}">
                <a16:creationId xmlns:a16="http://schemas.microsoft.com/office/drawing/2014/main" id="{1516BECC-DD59-0C42-9318-A6B665537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9985" y="4404877"/>
            <a:ext cx="560207" cy="546609"/>
          </a:xfrm>
          <a:prstGeom prst="rect">
            <a:avLst/>
          </a:prstGeom>
          <a:ln w="12700" cap="flat">
            <a:noFill/>
            <a:miter lim="400000"/>
          </a:ln>
          <a:effectLst>
            <a:outerShdw dist="25400" dir="5400000" rotWithShape="0">
              <a:srgbClr val="000000"/>
            </a:outerShdw>
          </a:effectLst>
        </p:spPr>
      </p:pic>
      <p:pic>
        <p:nvPicPr>
          <p:cNvPr id="15" name="Image" descr="Image">
            <a:extLst>
              <a:ext uri="{FF2B5EF4-FFF2-40B4-BE49-F238E27FC236}">
                <a16:creationId xmlns:a16="http://schemas.microsoft.com/office/drawing/2014/main" id="{7391D5DB-66F3-634F-9347-E59A8F73BE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1360" y="4487158"/>
            <a:ext cx="560207" cy="546609"/>
          </a:xfrm>
          <a:prstGeom prst="rect">
            <a:avLst/>
          </a:prstGeom>
          <a:ln w="12700" cap="flat">
            <a:noFill/>
            <a:miter lim="400000"/>
          </a:ln>
          <a:effectLst>
            <a:outerShdw dist="25400" dir="5400000" rotWithShape="0">
              <a:srgbClr val="000000"/>
            </a:outerShdw>
          </a:effectLst>
        </p:spPr>
      </p:pic>
      <p:pic>
        <p:nvPicPr>
          <p:cNvPr id="16" name="Image" descr="Image">
            <a:extLst>
              <a:ext uri="{FF2B5EF4-FFF2-40B4-BE49-F238E27FC236}">
                <a16:creationId xmlns:a16="http://schemas.microsoft.com/office/drawing/2014/main" id="{64AC0648-1E48-6946-AD1E-8807F480C1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4095" y="4986348"/>
            <a:ext cx="749266" cy="731078"/>
          </a:xfrm>
          <a:prstGeom prst="rect">
            <a:avLst/>
          </a:prstGeom>
          <a:ln w="12700" cap="flat">
            <a:noFill/>
            <a:miter lim="400000"/>
          </a:ln>
          <a:effectLst>
            <a:outerShdw dist="25400" dir="5400000" rotWithShape="0">
              <a:srgbClr val="000000"/>
            </a:outerShdw>
          </a:effectLst>
        </p:spPr>
      </p:pic>
      <p:pic>
        <p:nvPicPr>
          <p:cNvPr id="17" name="Image" descr="Image">
            <a:extLst>
              <a:ext uri="{FF2B5EF4-FFF2-40B4-BE49-F238E27FC236}">
                <a16:creationId xmlns:a16="http://schemas.microsoft.com/office/drawing/2014/main" id="{923D2BBF-205B-9644-8D79-B5AC019B19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5466" y="4910752"/>
            <a:ext cx="989458" cy="965440"/>
          </a:xfrm>
          <a:prstGeom prst="rect">
            <a:avLst/>
          </a:prstGeom>
          <a:ln w="12700" cap="flat">
            <a:noFill/>
            <a:miter lim="400000"/>
          </a:ln>
          <a:effectLst>
            <a:outerShdw dist="25400" dir="5400000" rotWithShape="0">
              <a:srgbClr val="000000"/>
            </a:outerShdw>
          </a:effectLst>
        </p:spPr>
      </p:pic>
      <p:pic>
        <p:nvPicPr>
          <p:cNvPr id="18" name="Image" descr="Image">
            <a:extLst>
              <a:ext uri="{FF2B5EF4-FFF2-40B4-BE49-F238E27FC236}">
                <a16:creationId xmlns:a16="http://schemas.microsoft.com/office/drawing/2014/main" id="{1B8EA899-E271-0946-994E-CAF7FF656B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91965" y="3996701"/>
            <a:ext cx="662362" cy="646284"/>
          </a:xfrm>
          <a:prstGeom prst="rect">
            <a:avLst/>
          </a:prstGeom>
          <a:ln w="12700" cap="flat">
            <a:noFill/>
            <a:miter lim="400000"/>
          </a:ln>
          <a:effectLst>
            <a:outerShdw dist="25400" dir="5400000" rotWithShape="0">
              <a:srgbClr val="000000"/>
            </a:outerShdw>
          </a:effectLst>
        </p:spPr>
      </p:pic>
      <p:pic>
        <p:nvPicPr>
          <p:cNvPr id="21" name="Image" descr="Image">
            <a:extLst>
              <a:ext uri="{FF2B5EF4-FFF2-40B4-BE49-F238E27FC236}">
                <a16:creationId xmlns:a16="http://schemas.microsoft.com/office/drawing/2014/main" id="{BEECE877-2D5C-C04A-9E3D-9FDADF948F90}"/>
              </a:ext>
            </a:extLst>
          </p:cNvPr>
          <p:cNvPicPr>
            <a:picLocks noChangeAspect="1"/>
          </p:cNvPicPr>
          <p:nvPr/>
        </p:nvPicPr>
        <p:blipFill>
          <a:blip r:embed="rId8"/>
          <a:stretch>
            <a:fillRect/>
          </a:stretch>
        </p:blipFill>
        <p:spPr>
          <a:xfrm rot="2542682">
            <a:off x="21592056" y="6127524"/>
            <a:ext cx="1786721" cy="2685250"/>
          </a:xfrm>
          <a:prstGeom prst="rect">
            <a:avLst/>
          </a:prstGeom>
          <a:ln w="12700" cap="flat">
            <a:noFill/>
            <a:miter lim="400000"/>
          </a:ln>
          <a:effectLst/>
        </p:spPr>
      </p:pic>
      <p:pic>
        <p:nvPicPr>
          <p:cNvPr id="19" name="Image" descr="Image">
            <a:extLst>
              <a:ext uri="{FF2B5EF4-FFF2-40B4-BE49-F238E27FC236}">
                <a16:creationId xmlns:a16="http://schemas.microsoft.com/office/drawing/2014/main" id="{199C2249-A366-F04A-A36B-3BF8DC38AC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1883" y="4650735"/>
            <a:ext cx="662362" cy="646284"/>
          </a:xfrm>
          <a:prstGeom prst="rect">
            <a:avLst/>
          </a:prstGeom>
          <a:ln w="12700" cap="flat">
            <a:noFill/>
            <a:miter lim="400000"/>
          </a:ln>
          <a:effectLst>
            <a:outerShdw dist="25400" dir="5400000" rotWithShape="0">
              <a:srgbClr val="000000"/>
            </a:outerShdw>
          </a:effectLst>
        </p:spPr>
      </p:pic>
      <p:pic>
        <p:nvPicPr>
          <p:cNvPr id="20" name="illustrations-02.png" descr="illustrations-02.png">
            <a:extLst>
              <a:ext uri="{FF2B5EF4-FFF2-40B4-BE49-F238E27FC236}">
                <a16:creationId xmlns:a16="http://schemas.microsoft.com/office/drawing/2014/main" id="{EAAD332E-C3DC-554C-A3C5-5242AAD11B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849911" y="1640889"/>
            <a:ext cx="2535332" cy="2352750"/>
          </a:xfrm>
          <a:prstGeom prst="rect">
            <a:avLst/>
          </a:prstGeom>
          <a:ln w="12700" cap="flat">
            <a:noFill/>
            <a:miter lim="400000"/>
          </a:ln>
          <a:effectLst/>
        </p:spPr>
      </p:pic>
      <p:sp>
        <p:nvSpPr>
          <p:cNvPr id="6" name="TextBox 5">
            <a:extLst>
              <a:ext uri="{FF2B5EF4-FFF2-40B4-BE49-F238E27FC236}">
                <a16:creationId xmlns:a16="http://schemas.microsoft.com/office/drawing/2014/main" id="{8DE8211A-B00A-ED47-ADB4-0FFBFB97A4B4}"/>
              </a:ext>
            </a:extLst>
          </p:cNvPr>
          <p:cNvSpPr txBox="1"/>
          <p:nvPr/>
        </p:nvSpPr>
        <p:spPr>
          <a:xfrm>
            <a:off x="12476148" y="4897674"/>
            <a:ext cx="9461212" cy="6855778"/>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825500" rtl="0" fontAlgn="auto" latinLnBrk="0" hangingPunct="0">
              <a:lnSpc>
                <a:spcPct val="100000"/>
              </a:lnSpc>
              <a:spcBef>
                <a:spcPts val="0"/>
              </a:spcBef>
              <a:spcAft>
                <a:spcPts val="0"/>
              </a:spcAft>
              <a:buClrTx/>
              <a:buSzTx/>
              <a:buFont typeface="+mj-lt"/>
              <a:buAutoNum type="arabicPeriod"/>
              <a:tabLst/>
            </a:pPr>
            <a:endPar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a:p>
            <a:pPr marL="463550" indent="-463550" algn="l">
              <a:buFont typeface="+mj-lt"/>
              <a:buAutoNum type="arabicPeriod"/>
            </a:pPr>
            <a:r>
              <a:rPr lang="hi-IN" sz="3600" b="0" dirty="0">
                <a:latin typeface="Arial" panose="020B0604020202020204" pitchFamily="34" charset="0"/>
                <a:cs typeface="Arial" panose="020B0604020202020204" pitchFamily="34" charset="0"/>
              </a:rPr>
              <a:t>खांसने या छींकने पर निकलने वाली बूदें जिनमें वायरस होता है ये बूदें बस के हैंडल,बटन, मोबाइल, लकड़ी, डिब्बों, टेबल जैसी सतहों पर लग जाती हैं</a:t>
            </a:r>
            <a:endParaRPr lang="en-US" sz="3600" b="0" dirty="0">
              <a:latin typeface="Arial" panose="020B0604020202020204" pitchFamily="34" charset="0"/>
              <a:cs typeface="Arial" panose="020B0604020202020204" pitchFamily="34" charset="0"/>
            </a:endParaRPr>
          </a:p>
          <a:p>
            <a:pPr marL="463550" indent="-463550" algn="l">
              <a:buFont typeface="+mj-lt"/>
              <a:buAutoNum type="arabicPeriod"/>
            </a:pPr>
            <a:r>
              <a:rPr lang="hi-IN" sz="3600" b="0" dirty="0">
                <a:latin typeface="Arial" panose="020B0604020202020204" pitchFamily="34" charset="0"/>
                <a:cs typeface="Arial" panose="020B0604020202020204" pitchFamily="34" charset="0"/>
              </a:rPr>
              <a:t>जब आप सतह को छूते हैं तो वायरस आपके हाथ पर लग जाता है</a:t>
            </a:r>
            <a:endParaRPr lang="en-US" sz="3600" b="0" dirty="0">
              <a:latin typeface="Arial" panose="020B0604020202020204" pitchFamily="34" charset="0"/>
              <a:cs typeface="Arial" panose="020B0604020202020204" pitchFamily="34" charset="0"/>
            </a:endParaRPr>
          </a:p>
          <a:p>
            <a:pPr marL="463550" indent="-463550" algn="l">
              <a:buFont typeface="+mj-lt"/>
              <a:buAutoNum type="arabicPeriod"/>
            </a:pPr>
            <a:r>
              <a:rPr lang="en-US" sz="3600" b="0" dirty="0">
                <a:latin typeface="Arial" panose="020B0604020202020204" pitchFamily="34" charset="0"/>
                <a:cs typeface="Arial" panose="020B0604020202020204" pitchFamily="34" charset="0"/>
              </a:rPr>
              <a:t> </a:t>
            </a:r>
            <a:r>
              <a:rPr lang="hi-IN" sz="3600" b="0" dirty="0">
                <a:latin typeface="Arial" panose="020B0604020202020204" pitchFamily="34" charset="0"/>
                <a:cs typeface="Arial" panose="020B0604020202020204" pitchFamily="34" charset="0"/>
              </a:rPr>
              <a:t>और जब आप अपने हाथों से अपने मुंह या नाक को छूते हैं, वायरस आपके शरीर में पहुँच जाता है और आपको बीमार कर देता है</a:t>
            </a:r>
            <a:endParaRPr lang="en-US" sz="3600" b="0" dirty="0">
              <a:latin typeface="Arial" panose="020B0604020202020204" pitchFamily="34" charset="0"/>
              <a:cs typeface="Arial" panose="020B0604020202020204" pitchFamily="34" charset="0"/>
            </a:endParaRPr>
          </a:p>
          <a:p>
            <a:pPr marR="0" algn="l" defTabSz="825500"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9" name="Left-Up Arrow 8">
            <a:extLst>
              <a:ext uri="{FF2B5EF4-FFF2-40B4-BE49-F238E27FC236}">
                <a16:creationId xmlns:a16="http://schemas.microsoft.com/office/drawing/2014/main" id="{77E50B4D-A95D-6248-9072-9888153898CA}"/>
              </a:ext>
            </a:extLst>
          </p:cNvPr>
          <p:cNvSpPr/>
          <p:nvPr/>
        </p:nvSpPr>
        <p:spPr>
          <a:xfrm rot="13461198">
            <a:off x="11015388" y="3702987"/>
            <a:ext cx="2353221" cy="2343845"/>
          </a:xfrm>
          <a:prstGeom prst="leftUpArrow">
            <a:avLst>
              <a:gd name="adj1" fmla="val 16780"/>
              <a:gd name="adj2" fmla="val 25000"/>
              <a:gd name="adj3" fmla="val 25000"/>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Gill Sans SemiBold"/>
            </a:endParaRPr>
          </a:p>
        </p:txBody>
      </p:sp>
      <p:pic>
        <p:nvPicPr>
          <p:cNvPr id="22" name="Picture 21">
            <a:extLst>
              <a:ext uri="{FF2B5EF4-FFF2-40B4-BE49-F238E27FC236}">
                <a16:creationId xmlns:a16="http://schemas.microsoft.com/office/drawing/2014/main" id="{CFE72AB8-F422-A84B-9A15-F664DCB71D96}"/>
              </a:ext>
            </a:extLst>
          </p:cNvPr>
          <p:cNvPicPr>
            <a:picLocks noChangeAspect="1"/>
          </p:cNvPicPr>
          <p:nvPr/>
        </p:nvPicPr>
        <p:blipFill>
          <a:blip r:embed="rId10" cstate="email">
            <a:extLst>
              <a:ext uri="{BEBA8EAE-BF5A-486C-A8C5-ECC9F3942E4B}">
                <a14:imgProps xmlns:a14="http://schemas.microsoft.com/office/drawing/2010/main">
                  <a14:imgLayer r:embed="rId11">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60C26BBB-1506-F648-B4AB-1B7AF7A0710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8140179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VID-19 AV with Hindi VO.mp4" descr="COVID-19 AV with Hindi VO.mp4">
            <a:hlinkClick r:id="" action="ppaction://media"/>
            <a:extLst>
              <a:ext uri="{FF2B5EF4-FFF2-40B4-BE49-F238E27FC236}">
                <a16:creationId xmlns:a16="http://schemas.microsoft.com/office/drawing/2014/main" id="{0A2040AE-3599-2B49-987A-A9C8027756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735329"/>
            <a:ext cx="20634960" cy="11607165"/>
          </a:xfrm>
          <a:prstGeom prst="rect">
            <a:avLst/>
          </a:prstGeom>
        </p:spPr>
      </p:pic>
      <p:pic>
        <p:nvPicPr>
          <p:cNvPr id="4" name="Picture 3">
            <a:extLst>
              <a:ext uri="{FF2B5EF4-FFF2-40B4-BE49-F238E27FC236}">
                <a16:creationId xmlns:a16="http://schemas.microsoft.com/office/drawing/2014/main" id="{D832A17D-1255-1B4F-8478-AB86D076CFBE}"/>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5" name="Picture 4">
            <a:extLst>
              <a:ext uri="{FF2B5EF4-FFF2-40B4-BE49-F238E27FC236}">
                <a16:creationId xmlns:a16="http://schemas.microsoft.com/office/drawing/2014/main" id="{A01DDCC4-6147-CA49-9DE2-F1CFA06EF3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891698031"/>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1923708" y="1322510"/>
              <a:ext cx="3036857" cy="656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pPr algn="ctr"/>
              <a:r>
                <a:rPr lang="hi-IN" sz="2800" dirty="0">
                  <a:latin typeface="Arial" panose="020B0604020202020204" pitchFamily="34" charset="0"/>
                  <a:cs typeface="Arial" panose="020B0604020202020204" pitchFamily="34" charset="0"/>
                </a:rPr>
                <a:t>रोकथाम</a:t>
              </a:r>
              <a:r>
                <a:rPr lang="hi-IN" dirty="0">
                  <a:latin typeface="Arial" panose="020B0604020202020204" pitchFamily="34" charset="0"/>
                  <a:cs typeface="Arial" panose="020B0604020202020204" pitchFamily="34" charset="0"/>
                </a:rPr>
                <a:t> -</a:t>
              </a:r>
              <a:r>
                <a:rPr lang="hi-IN" sz="3600" dirty="0">
                  <a:latin typeface="Arial" panose="020B0604020202020204" pitchFamily="34" charset="0"/>
                  <a:cs typeface="Arial" panose="020B0604020202020204" pitchFamily="34" charset="0"/>
                </a:rPr>
                <a:t> </a:t>
              </a:r>
              <a:r>
                <a:rPr lang="hi-IN" dirty="0">
                  <a:latin typeface="Arial" panose="020B0604020202020204" pitchFamily="34" charset="0"/>
                  <a:cs typeface="Arial" panose="020B0604020202020204" pitchFamily="34" charset="0"/>
                </a:rPr>
                <a:t>क्या करें</a:t>
              </a:r>
              <a:endParaRPr lang="hi-IN" sz="1800" dirty="0">
                <a:latin typeface="Arial" panose="020B0604020202020204" pitchFamily="34"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61" name="WHAT ARE WE GOING TO LEARN?"/>
            <p:cNvSpPr txBox="1"/>
            <p:nvPr/>
          </p:nvSpPr>
          <p:spPr>
            <a:xfrm>
              <a:off x="1381788" y="182189"/>
              <a:ext cx="4815420" cy="933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sz="5400" b="0" dirty="0">
                  <a:solidFill>
                    <a:schemeClr val="bg1"/>
                  </a:solidFill>
                  <a:latin typeface="Kruti Dev 010" pitchFamily="2" charset="0"/>
                  <a:cs typeface="Arial" panose="020B0604020202020204" pitchFamily="34" charset="0"/>
                </a:rPr>
                <a:t>हाथों की स्वच्छता</a:t>
              </a: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998995" y="7985343"/>
              <a:ext cx="2507097" cy="202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sz="12500" b="0" dirty="0">
                  <a:solidFill>
                    <a:sysClr val="windowText" lastClr="000000"/>
                  </a:solidFill>
                  <a:latin typeface="Arial" panose="020B0604020202020204" pitchFamily="34" charset="0"/>
                  <a:cs typeface="Arial" panose="020B0604020202020204" pitchFamily="34" charset="0"/>
                </a:rPr>
                <a:t>DO</a:t>
              </a: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659486" y="9134695"/>
              <a:ext cx="6336670" cy="2026196"/>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sz="12500" b="0" dirty="0">
                  <a:solidFill>
                    <a:schemeClr val="bg1"/>
                  </a:solidFill>
                  <a:latin typeface="Arial" panose="020B0604020202020204" pitchFamily="34" charset="0"/>
                  <a:cs typeface="Arial" panose="020B0604020202020204" pitchFamily="34" charset="0"/>
                </a:rPr>
                <a:t>DO</a:t>
              </a:r>
              <a:r>
                <a:rPr lang="en-US" sz="12500" b="0" dirty="0">
                  <a:solidFill>
                    <a:schemeClr val="bg1"/>
                  </a:solidFill>
                  <a:latin typeface="Arial" panose="020B0604020202020204" pitchFamily="34" charset="0"/>
                  <a:cs typeface="Arial" panose="020B0604020202020204" pitchFamily="34" charset="0"/>
                </a:rPr>
                <a:t> </a:t>
              </a:r>
              <a:r>
                <a:rPr sz="12500" b="0" dirty="0">
                  <a:solidFill>
                    <a:schemeClr val="bg1"/>
                  </a:solidFill>
                  <a:latin typeface="Arial" panose="020B0604020202020204" pitchFamily="34" charset="0"/>
                  <a:cs typeface="Arial" panose="020B0604020202020204" pitchFamily="34" charset="0"/>
                </a:rPr>
                <a:t>N</a:t>
              </a:r>
              <a:r>
                <a:rPr lang="en-US" sz="12500" b="0" dirty="0">
                  <a:solidFill>
                    <a:schemeClr val="bg1"/>
                  </a:solidFill>
                  <a:latin typeface="Arial" panose="020B0604020202020204" pitchFamily="34" charset="0"/>
                  <a:cs typeface="Arial" panose="020B0604020202020204" pitchFamily="34" charset="0"/>
                </a:rPr>
                <a:t>O</a:t>
              </a:r>
              <a:r>
                <a:rPr sz="12500" b="0" dirty="0">
                  <a:solidFill>
                    <a:schemeClr val="bg1"/>
                  </a:solidFill>
                  <a:latin typeface="Arial" panose="020B0604020202020204" pitchFamily="34" charset="0"/>
                  <a:cs typeface="Arial" panose="020B0604020202020204" pitchFamily="34" charset="0"/>
                </a:rPr>
                <a:t>T</a:t>
              </a: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724155"/>
            <a:ext cx="21493000" cy="157992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hi-IN" sz="3200" b="0" dirty="0">
                <a:solidFill>
                  <a:schemeClr val="tx1"/>
                </a:solidFill>
                <a:latin typeface="Kruti Dev 010" pitchFamily="2" charset="0"/>
                <a:cs typeface="Arial" panose="020B0604020202020204" pitchFamily="34" charset="0"/>
              </a:rPr>
              <a:t>हाथों की स्वच्छता से आशय हाथों को साफ करने से है, जिससे काफी हद तक हाथों पर लगे रोगजनकों </a:t>
            </a:r>
            <a:r>
              <a:rPr lang="hi-IN" sz="3200" b="0" dirty="0">
                <a:solidFill>
                  <a:schemeClr val="tx1"/>
                </a:solidFill>
                <a:latin typeface="Kruti Dev 010" pitchFamily="2" charset="0"/>
                <a:cs typeface="Mangal"/>
              </a:rPr>
              <a:t>(</a:t>
            </a:r>
            <a:r>
              <a:rPr lang="hi-IN" sz="3200" b="0" dirty="0">
                <a:solidFill>
                  <a:schemeClr val="tx1"/>
                </a:solidFill>
                <a:latin typeface="Kruti Dev 010" pitchFamily="2" charset="0"/>
                <a:cs typeface="Arial" panose="020B0604020202020204" pitchFamily="34" charset="0"/>
              </a:rPr>
              <a:t>हानिकारक कीटाणुओं</a:t>
            </a:r>
            <a:r>
              <a:rPr lang="hi-IN" sz="3200" b="0" dirty="0">
                <a:solidFill>
                  <a:schemeClr val="tx1"/>
                </a:solidFill>
                <a:latin typeface="Kruti Dev 010" pitchFamily="2" charset="0"/>
                <a:cs typeface="Mangal"/>
              </a:rPr>
              <a:t>)</a:t>
            </a:r>
            <a:r>
              <a:rPr lang="hi-IN" sz="3200" b="0" dirty="0">
                <a:solidFill>
                  <a:schemeClr val="tx1"/>
                </a:solidFill>
                <a:latin typeface="Kruti Dev 010" pitchFamily="2" charset="0"/>
                <a:cs typeface="Arial" panose="020B0604020202020204" pitchFamily="34" charset="0"/>
              </a:rPr>
              <a:t>  को कम करता है। हाथ को साफ करने के लिए कम से कम </a:t>
            </a:r>
            <a:r>
              <a:rPr lang="hi-IN" sz="3200" b="0" dirty="0">
                <a:latin typeface="Kruti Dev 010" pitchFamily="2" charset="0"/>
                <a:cs typeface="Arial" panose="020B0604020202020204" pitchFamily="34" charset="0"/>
              </a:rPr>
              <a:t>2</a:t>
            </a:r>
            <a:r>
              <a:rPr lang="hi-IN" sz="3200" b="0" dirty="0">
                <a:solidFill>
                  <a:schemeClr val="tx1"/>
                </a:solidFill>
                <a:latin typeface="Kruti Dev 010" pitchFamily="2" charset="0"/>
                <a:cs typeface="Arial" panose="020B0604020202020204" pitchFamily="34" charset="0"/>
              </a:rPr>
              <a:t>0 सेकण्ड तक साबुन और पानी से हाथ धोना चाहिए या 70 प्रतिशत एल्कोहल आधारित हाथ सेनीटाइज़र को हाथों पर रगड़कर हाथ साफ करना चाहिए।</a:t>
            </a:r>
          </a:p>
        </p:txBody>
      </p:sp>
      <p:sp>
        <p:nvSpPr>
          <p:cNvPr id="364" name="Wash your hands often with soap and water for 40 seconds especially…"/>
          <p:cNvSpPr txBox="1"/>
          <p:nvPr/>
        </p:nvSpPr>
        <p:spPr>
          <a:xfrm>
            <a:off x="6054484" y="4769410"/>
            <a:ext cx="10619886" cy="31188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87350" indent="-387350" algn="l" defTabSz="457200">
              <a:buSzPct val="100000"/>
              <a:buChar char="•"/>
              <a:defRPr b="0"/>
            </a:pPr>
            <a:r>
              <a:rPr lang="hi-IN" sz="2800" dirty="0">
                <a:solidFill>
                  <a:schemeClr val="tx1"/>
                </a:solidFill>
              </a:rPr>
              <a:t>बार-बार अपने हाथ साबुन और पानी से 20 सेकण्ड तक धोयें, सार्वजनिक स्थानों से लौटने पर, नाक साफ करने के बाद, खांसने या छींकने के बाद विशेष रूप से हाथ धोयें।</a:t>
            </a:r>
          </a:p>
          <a:p>
            <a:pPr marL="387350" indent="-387350" algn="l" defTabSz="457200">
              <a:buSzPct val="100000"/>
              <a:buFontTx/>
              <a:buChar char="•"/>
              <a:defRPr b="0"/>
            </a:pPr>
            <a:r>
              <a:rPr lang="hi-IN" sz="2800" dirty="0">
                <a:solidFill>
                  <a:schemeClr val="tx1"/>
                </a:solidFill>
              </a:rPr>
              <a:t>यदि साबुन और पानी उपलब्ध नहीं है तो हाथ धोने के सेनीटाइज़र (70 प्रतिशत एल्कोहल आधारित) से अपने हाथ के सभी हिस्सों पर तब तक मलते रहें जब तक कि वह सूख न जाये।</a:t>
            </a:r>
            <a:r>
              <a:rPr lang="en-IN" sz="2800" dirty="0">
                <a:solidFill>
                  <a:schemeClr val="tx1"/>
                </a:solidFill>
              </a:rPr>
              <a:t> (</a:t>
            </a:r>
            <a:r>
              <a:rPr lang="hi-IN" sz="2800" dirty="0">
                <a:solidFill>
                  <a:schemeClr val="tx1"/>
                </a:solidFill>
              </a:rPr>
              <a:t>हाथ धोने से सम्बंधित वीडियो और गीत</a:t>
            </a:r>
            <a:r>
              <a:rPr lang="en-IN" sz="2800" dirty="0">
                <a:solidFill>
                  <a:schemeClr val="tx1"/>
                </a:solidFill>
              </a:rPr>
              <a:t>)</a:t>
            </a:r>
            <a:endParaRPr lang="hi-IN" sz="2800" dirty="0">
              <a:solidFill>
                <a:schemeClr val="tx1"/>
              </a:solidFill>
            </a:endParaRPr>
          </a:p>
        </p:txBody>
      </p:sp>
      <p:pic>
        <p:nvPicPr>
          <p:cNvPr id="36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sp>
        <p:nvSpPr>
          <p:cNvPr id="369" name="touch your eyes, nose, and mouth with unwashed hands.…"/>
          <p:cNvSpPr txBox="1"/>
          <p:nvPr/>
        </p:nvSpPr>
        <p:spPr>
          <a:xfrm>
            <a:off x="8065477" y="8820381"/>
            <a:ext cx="9013703" cy="22570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87350" indent="-387350" algn="l" defTabSz="457200">
              <a:buSzPct val="40000"/>
              <a:buBlip>
                <a:blip r:embed="rId4"/>
              </a:buBlip>
              <a:defRPr b="0"/>
            </a:pPr>
            <a:r>
              <a:rPr lang="hi-IN" sz="2800" dirty="0">
                <a:solidFill>
                  <a:schemeClr val="bg1"/>
                </a:solidFill>
              </a:rPr>
              <a:t>बिना धुले हुए हाथों से अपनी आंखें, नाक और मुंह को छूना।</a:t>
            </a:r>
          </a:p>
          <a:p>
            <a:pPr marL="387350" indent="-387350" algn="l" defTabSz="457200">
              <a:buSzPct val="40000"/>
              <a:buBlip>
                <a:blip r:embed="rId4"/>
              </a:buBlip>
              <a:defRPr b="0"/>
            </a:pPr>
            <a:r>
              <a:rPr lang="hi-IN" sz="2800" dirty="0">
                <a:solidFill>
                  <a:schemeClr val="bg1"/>
                </a:solidFill>
              </a:rPr>
              <a:t>ज्यादातर छुई जाने वाली सतहों को छूना जैसे कि दरवाजे का हैण्डल और घंटी, एलीवेटर बटन, रेलिंग, सपोर्ट देने वाले हैण्डल, कुर्सी का पीछे का हिस्सा, ए.टी.एम. की सतहें, मोबाइल, जीप का हैण्डल आदि</a:t>
            </a:r>
          </a:p>
        </p:txBody>
      </p:sp>
      <p:pic>
        <p:nvPicPr>
          <p:cNvPr id="370"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
        <p:nvSpPr>
          <p:cNvPr id="6" name="Slide Number Placeholder 5"/>
          <p:cNvSpPr>
            <a:spLocks noGrp="1"/>
          </p:cNvSpPr>
          <p:nvPr>
            <p:ph type="sldNum" sz="quarter" idx="2"/>
          </p:nvPr>
        </p:nvSpPr>
        <p:spPr/>
        <p:txBody>
          <a:bodyPr/>
          <a:lstStyle/>
          <a:p>
            <a:fld id="{86CB4B4D-7CA3-9044-876B-883B54F8677D}" type="slidenum">
              <a:rPr lang="en-IN" smtClean="0"/>
              <a:t>14</a:t>
            </a:fld>
            <a:endParaRPr lang="en-IN" dirty="0"/>
          </a:p>
        </p:txBody>
      </p:sp>
      <p:pic>
        <p:nvPicPr>
          <p:cNvPr id="19" name="Picture 18">
            <a:extLst>
              <a:ext uri="{FF2B5EF4-FFF2-40B4-BE49-F238E27FC236}">
                <a16:creationId xmlns:a16="http://schemas.microsoft.com/office/drawing/2014/main" id="{BD0B76F3-E636-F548-997E-886744C6406E}"/>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0" name="Picture 19">
            <a:extLst>
              <a:ext uri="{FF2B5EF4-FFF2-40B4-BE49-F238E27FC236}">
                <a16:creationId xmlns:a16="http://schemas.microsoft.com/office/drawing/2014/main" id="{6A7AC8A9-A018-2344-A602-D28AFCE3A45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1072416" y="1322510"/>
              <a:ext cx="5480987" cy="656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r>
                <a:rPr lang="hi-IN" sz="3600" b="0" dirty="0">
                  <a:solidFill>
                    <a:schemeClr val="tx1"/>
                  </a:solidFill>
                  <a:latin typeface="Kruti Dev 010" pitchFamily="2" charset="0"/>
                  <a:cs typeface="Arial" panose="020B0604020202020204" pitchFamily="34" charset="0"/>
                </a:rPr>
                <a:t>रोकथाम</a:t>
              </a:r>
              <a:r>
                <a:rPr lang="hi-IN" b="0" spc="-150" dirty="0">
                  <a:solidFill>
                    <a:schemeClr val="tx1"/>
                  </a:solidFill>
                  <a:latin typeface="Kruti Dev 010" pitchFamily="2" charset="0"/>
                  <a:cs typeface="Arial" panose="020B0604020202020204" pitchFamily="34" charset="0"/>
                </a:rPr>
                <a:t> -</a:t>
              </a:r>
              <a:r>
                <a:rPr lang="hi-IN" sz="3600" b="0" dirty="0">
                  <a:solidFill>
                    <a:schemeClr val="tx1"/>
                  </a:solidFill>
                  <a:latin typeface="Kruti Dev 010" pitchFamily="2" charset="0"/>
                  <a:cs typeface="Arial" panose="020B0604020202020204" pitchFamily="34" charset="0"/>
                </a:rPr>
                <a:t> क्या करना चाहिए</a:t>
              </a:r>
              <a:r>
                <a:rPr lang="hi-IN" sz="3600" b="0" dirty="0">
                  <a:solidFill>
                    <a:schemeClr val="tx1"/>
                  </a:solidFill>
                  <a:latin typeface="Kruti Dev 010" pitchFamily="2" charset="0"/>
                  <a:cs typeface="Mangal"/>
                </a:rPr>
                <a:t>?</a:t>
              </a:r>
              <a:endParaRPr lang="hi-IN" sz="3600" b="0" dirty="0">
                <a:solidFill>
                  <a:schemeClr val="tx1"/>
                </a:solidFill>
                <a:latin typeface="Kruti Dev 010" pitchFamily="2" charset="0"/>
                <a:cs typeface="Arial" panose="020B0604020202020204" pitchFamily="34" charset="0"/>
              </a:endParaRPr>
            </a:p>
          </p:txBody>
        </p:sp>
        <p:sp>
          <p:nvSpPr>
            <p:cNvPr id="360" name="Rounded Rectangle"/>
            <p:cNvSpPr/>
            <p:nvPr/>
          </p:nvSpPr>
          <p:spPr>
            <a:xfrm>
              <a:off x="470417" y="0"/>
              <a:ext cx="6638163"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61" name="WHAT ARE WE GOING TO LEARN?"/>
            <p:cNvSpPr txBox="1"/>
            <p:nvPr/>
          </p:nvSpPr>
          <p:spPr>
            <a:xfrm>
              <a:off x="1469151" y="212966"/>
              <a:ext cx="4640693"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solidFill>
                    <a:schemeClr val="bg1"/>
                  </a:solidFill>
                  <a:latin typeface="Arial" panose="020B0604020202020204" pitchFamily="34" charset="0"/>
                  <a:cs typeface="Arial" panose="020B0604020202020204" pitchFamily="34" charset="0"/>
                </a:rPr>
                <a:t> हाथों की स्वच्छता</a:t>
              </a:r>
              <a:endParaRPr b="0"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171702" y="4054650"/>
            <a:ext cx="20510658" cy="4129757"/>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761092" y="7624749"/>
              <a:ext cx="2322794" cy="27473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lang="hi-IN" sz="9600" b="0" dirty="0">
                  <a:solidFill>
                    <a:sysClr val="windowText" lastClr="000000"/>
                  </a:solidFill>
                  <a:latin typeface="Arial" panose="020B0604020202020204" pitchFamily="34" charset="0"/>
                  <a:cs typeface="Arial" panose="020B0604020202020204" pitchFamily="34" charset="0"/>
                </a:rPr>
                <a:t>क्या </a:t>
              </a:r>
              <a:endParaRPr lang="en-US" sz="9600" b="0" dirty="0">
                <a:solidFill>
                  <a:sysClr val="windowText" lastClr="000000"/>
                </a:solidFill>
                <a:latin typeface="Arial" panose="020B0604020202020204" pitchFamily="34" charset="0"/>
                <a:cs typeface="Arial" panose="020B0604020202020204" pitchFamily="34" charset="0"/>
              </a:endParaRPr>
            </a:p>
            <a:p>
              <a:r>
                <a:rPr lang="hi-IN" sz="9600" b="0" dirty="0">
                  <a:solidFill>
                    <a:sysClr val="windowText" lastClr="000000"/>
                  </a:solidFill>
                  <a:latin typeface="Arial" panose="020B0604020202020204" pitchFamily="34" charset="0"/>
                  <a:cs typeface="Arial" panose="020B0604020202020204" pitchFamily="34" charset="0"/>
                </a:rPr>
                <a:t>करें </a:t>
              </a:r>
              <a:endParaRPr sz="9600" b="0" dirty="0">
                <a:solidFill>
                  <a:sysClr val="windowText" lastClr="000000"/>
                </a:solidFill>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327559"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dirty="0">
                <a:solidFill>
                  <a:schemeClr val="bg1"/>
                </a:solidFill>
                <a:latin typeface="Arial" panose="020B0604020202020204" pitchFamily="34" charset="0"/>
                <a:cs typeface="Arial" panose="020B0604020202020204" pitchFamily="34" charset="0"/>
              </a:endParaRPr>
            </a:p>
          </p:txBody>
        </p:sp>
        <p:sp>
          <p:nvSpPr>
            <p:cNvPr id="371" name="DON’T"/>
            <p:cNvSpPr txBox="1"/>
            <p:nvPr/>
          </p:nvSpPr>
          <p:spPr>
            <a:xfrm>
              <a:off x="1566610" y="9080833"/>
              <a:ext cx="6319921" cy="2133918"/>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hi-IN" sz="6600" b="0" spc="-83" dirty="0">
                  <a:solidFill>
                    <a:schemeClr val="bg1"/>
                  </a:solidFill>
                  <a:latin typeface="Arial" panose="020B0604020202020204" pitchFamily="34" charset="0"/>
                  <a:cs typeface="Arial" panose="020B0604020202020204" pitchFamily="34" charset="0"/>
                </a:rPr>
                <a:t>1% सोडियम हाइपोक्लोराइट</a:t>
              </a:r>
              <a:endParaRPr sz="6600" b="0" dirty="0">
                <a:solidFill>
                  <a:schemeClr val="bg1"/>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428416" y="2766659"/>
            <a:ext cx="21669515" cy="1339374"/>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hi-IN" sz="3600" dirty="0">
                <a:solidFill>
                  <a:schemeClr val="bg1"/>
                </a:solidFill>
                <a:latin typeface="Arial" panose="020B0604020202020204" pitchFamily="34" charset="0"/>
                <a:cs typeface="Arial" panose="020B0604020202020204" pitchFamily="34" charset="0"/>
              </a:rPr>
              <a:t>हाथ की स्वच्छता के साथ यह भी सुनिश्चित करना ज़रूरी है कि घर में अक्सर छुई जाने वाली सतहों को भी कीटाणुरहित करना चाहिए</a:t>
            </a:r>
            <a:endParaRPr kumimoji="0" lang="en-US" sz="360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364" name="Wash your hands often with soap and water for 40 seconds especially…"/>
          <p:cNvSpPr txBox="1"/>
          <p:nvPr/>
        </p:nvSpPr>
        <p:spPr>
          <a:xfrm>
            <a:off x="4987258" y="4350459"/>
            <a:ext cx="13558649" cy="33650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indent="-230188" algn="l" defTabSz="914400">
              <a:spcBef>
                <a:spcPts val="1200"/>
              </a:spcBef>
              <a:buClr>
                <a:srgbClr val="000000"/>
              </a:buClr>
              <a:buSzPct val="85000"/>
              <a:buFontTx/>
              <a:buChar char="▪"/>
              <a:defRPr sz="2200" cap="all" spc="-83">
                <a:solidFill>
                  <a:srgbClr val="FFFFFF"/>
                </a:solidFill>
              </a:defRPr>
            </a:pPr>
            <a:r>
              <a:rPr lang="hi-IN" sz="3200" b="0" spc="-83" dirty="0">
                <a:solidFill>
                  <a:sysClr val="windowText" lastClr="000000"/>
                </a:solidFill>
                <a:latin typeface="Arial" panose="020B0604020202020204" pitchFamily="34" charset="0"/>
                <a:cs typeface="Arial" panose="020B0604020202020204" pitchFamily="34" charset="0"/>
              </a:rPr>
              <a:t>अक्सर छुई जाने वाली सभी सतहों जैसे दरवाज़े के हैंडल, फ़्रेम, मोबाइल आदि की सफाई करना।</a:t>
            </a:r>
          </a:p>
          <a:p>
            <a:pPr marL="230188" indent="-230188" algn="l" defTabSz="914400">
              <a:spcBef>
                <a:spcPts val="1200"/>
              </a:spcBef>
              <a:buClr>
                <a:srgbClr val="000000"/>
              </a:buClr>
              <a:buSzPct val="85000"/>
              <a:buFontTx/>
              <a:buChar char="▪"/>
              <a:defRPr sz="2200" cap="all" spc="-83">
                <a:solidFill>
                  <a:srgbClr val="FFFFFF"/>
                </a:solidFill>
              </a:defRPr>
            </a:pPr>
            <a:r>
              <a:rPr lang="hi-IN" sz="3200" b="0" spc="-83" dirty="0">
                <a:solidFill>
                  <a:sysClr val="windowText" lastClr="000000"/>
                </a:solidFill>
                <a:latin typeface="Arial" panose="020B0604020202020204" pitchFamily="34" charset="0"/>
                <a:cs typeface="Arial" panose="020B0604020202020204" pitchFamily="34" charset="0"/>
              </a:rPr>
              <a:t>एसएचजी बैठकों के लिए बैठक से पहले और बाद में विसंक्रमण/कीटाणुनाशक से सफाई करें </a:t>
            </a:r>
          </a:p>
          <a:p>
            <a:pPr marL="230188" indent="-230188" algn="l" defTabSz="914400">
              <a:spcBef>
                <a:spcPts val="1200"/>
              </a:spcBef>
              <a:buClr>
                <a:srgbClr val="000000"/>
              </a:buClr>
              <a:buSzPct val="85000"/>
              <a:buFontTx/>
              <a:buChar char="▪"/>
              <a:defRPr sz="2200" cap="all" spc="-83">
                <a:solidFill>
                  <a:srgbClr val="FFFFFF"/>
                </a:solidFill>
              </a:defRPr>
            </a:pPr>
            <a:r>
              <a:rPr lang="hi-IN" sz="3200" b="0" spc="-83" dirty="0">
                <a:solidFill>
                  <a:sysClr val="windowText" lastClr="000000"/>
                </a:solidFill>
                <a:latin typeface="Arial" panose="020B0604020202020204" pitchFamily="34" charset="0"/>
                <a:cs typeface="Arial" panose="020B0604020202020204" pitchFamily="34" charset="0"/>
              </a:rPr>
              <a:t>इन सतहों को 1% सोडियम हाइपोक्लोराइट घोल से साफ किया जाना चाहिए। (सफाई और विसंक्रमण से संबंधित वीडियो और गीत)</a:t>
            </a:r>
            <a:endParaRPr lang="en-US" sz="3200" b="0" spc="-83" dirty="0">
              <a:solidFill>
                <a:sysClr val="windowText" lastClr="000000"/>
              </a:solidFill>
              <a:latin typeface="Arial" panose="020B0604020202020204" pitchFamily="34" charset="0"/>
              <a:cs typeface="Arial" panose="020B0604020202020204" pitchFamily="34" charset="0"/>
            </a:endParaRPr>
          </a:p>
        </p:txBody>
      </p:sp>
      <p:sp>
        <p:nvSpPr>
          <p:cNvPr id="369" name="touch your eyes, nose, and mouth with unwashed hands.…"/>
          <p:cNvSpPr txBox="1"/>
          <p:nvPr/>
        </p:nvSpPr>
        <p:spPr>
          <a:xfrm>
            <a:off x="8422178" y="8512604"/>
            <a:ext cx="14260180" cy="287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indent="-230188" algn="l" defTabSz="914400">
              <a:spcBef>
                <a:spcPts val="1200"/>
              </a:spcBef>
              <a:buClr>
                <a:srgbClr val="000000"/>
              </a:buClr>
              <a:buSzPct val="85000"/>
              <a:buChar char="▪"/>
              <a:defRPr sz="2200" cap="all" spc="-83">
                <a:solidFill>
                  <a:srgbClr val="FFFFFF"/>
                </a:solidFill>
              </a:defRPr>
            </a:pPr>
            <a:r>
              <a:rPr lang="hi-IN" sz="2800" dirty="0">
                <a:solidFill>
                  <a:schemeClr val="bg1"/>
                </a:solidFill>
                <a:latin typeface="Arial" panose="020B0604020202020204" pitchFamily="34" charset="0"/>
                <a:cs typeface="Arial" panose="020B0604020202020204" pitchFamily="34" charset="0"/>
              </a:rPr>
              <a:t>1 लीटर पानी में 33 ग्राम ब्लीडिंग पाउडर</a:t>
            </a:r>
            <a:r>
              <a:rPr lang="en-US" sz="2800" dirty="0">
                <a:solidFill>
                  <a:schemeClr val="bg1"/>
                </a:solidFill>
                <a:latin typeface="Arial" panose="020B0604020202020204" pitchFamily="34" charset="0"/>
                <a:cs typeface="Arial" panose="020B0604020202020204" pitchFamily="34" charset="0"/>
              </a:rPr>
              <a:t> </a:t>
            </a:r>
            <a:r>
              <a:rPr lang="hi-IN" sz="2800" dirty="0">
                <a:solidFill>
                  <a:schemeClr val="bg1"/>
                </a:solidFill>
                <a:latin typeface="Arial" panose="020B0604020202020204" pitchFamily="34" charset="0"/>
                <a:cs typeface="Arial" panose="020B0604020202020204" pitchFamily="34" charset="0"/>
              </a:rPr>
              <a:t>मिलाएं </a:t>
            </a:r>
            <a:endParaRPr lang="en-IN" sz="2800" dirty="0">
              <a:solidFill>
                <a:schemeClr val="bg1"/>
              </a:solidFill>
              <a:latin typeface="Arial" panose="020B0604020202020204" pitchFamily="34" charset="0"/>
              <a:cs typeface="Arial" panose="020B0604020202020204" pitchFamily="34" charset="0"/>
            </a:endParaRPr>
          </a:p>
          <a:p>
            <a:pPr defTabSz="914400">
              <a:spcBef>
                <a:spcPts val="1200"/>
              </a:spcBef>
              <a:buClr>
                <a:srgbClr val="000000"/>
              </a:buClr>
              <a:buSzPct val="85000"/>
              <a:defRPr sz="2200" cap="all" spc="-83">
                <a:solidFill>
                  <a:srgbClr val="FFFFFF"/>
                </a:solidFill>
              </a:defRPr>
            </a:pPr>
            <a:r>
              <a:rPr lang="hi-IN" sz="2800" dirty="0">
                <a:solidFill>
                  <a:schemeClr val="bg1"/>
                </a:solidFill>
                <a:latin typeface="Arial" panose="020B0604020202020204" pitchFamily="34" charset="0"/>
                <a:cs typeface="Arial" panose="020B0604020202020204" pitchFamily="34" charset="0"/>
              </a:rPr>
              <a:t>या</a:t>
            </a:r>
            <a:endParaRPr lang="en-IN" sz="2800" dirty="0">
              <a:solidFill>
                <a:schemeClr val="bg1"/>
              </a:solidFill>
              <a:latin typeface="Arial" panose="020B0604020202020204" pitchFamily="34" charset="0"/>
              <a:cs typeface="Arial" panose="020B0604020202020204" pitchFamily="34" charset="0"/>
            </a:endParaRPr>
          </a:p>
          <a:p>
            <a:pPr marL="230188" indent="-230188" algn="l" defTabSz="914400">
              <a:spcBef>
                <a:spcPts val="1200"/>
              </a:spcBef>
              <a:buClr>
                <a:srgbClr val="000000"/>
              </a:buClr>
              <a:buSzPct val="85000"/>
              <a:buFontTx/>
              <a:buChar char="▪"/>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250 ML </a:t>
            </a:r>
            <a:r>
              <a:rPr lang="hi-IN" sz="2800" dirty="0">
                <a:solidFill>
                  <a:schemeClr val="bg1"/>
                </a:solidFill>
                <a:latin typeface="Arial" panose="020B0604020202020204" pitchFamily="34" charset="0"/>
                <a:cs typeface="Arial" panose="020B0604020202020204" pitchFamily="34" charset="0"/>
              </a:rPr>
              <a:t>सोडियम हाइपोक्लोराइट (5%) 1 लीटर पानी  में मिलाएं </a:t>
            </a:r>
            <a:endParaRPr lang="en-IN" sz="2800" dirty="0">
              <a:solidFill>
                <a:schemeClr val="bg1"/>
              </a:solidFill>
              <a:latin typeface="Arial" panose="020B0604020202020204" pitchFamily="34" charset="0"/>
              <a:cs typeface="Arial" panose="020B0604020202020204" pitchFamily="34" charset="0"/>
            </a:endParaRPr>
          </a:p>
          <a:p>
            <a:pPr defTabSz="914400">
              <a:spcBef>
                <a:spcPts val="1200"/>
              </a:spcBef>
              <a:buClr>
                <a:srgbClr val="000000"/>
              </a:buClr>
              <a:buSzPct val="85000"/>
              <a:defRPr sz="2200" cap="all" spc="-83">
                <a:solidFill>
                  <a:srgbClr val="FFFFFF"/>
                </a:solidFill>
              </a:defRPr>
            </a:pPr>
            <a:r>
              <a:rPr lang="hi-IN" sz="2800" dirty="0">
                <a:solidFill>
                  <a:schemeClr val="bg1"/>
                </a:solidFill>
                <a:latin typeface="Arial" panose="020B0604020202020204" pitchFamily="34" charset="0"/>
                <a:cs typeface="Arial" panose="020B0604020202020204" pitchFamily="34" charset="0"/>
              </a:rPr>
              <a:t>या</a:t>
            </a:r>
            <a:endParaRPr lang="en-IN" sz="2800" dirty="0">
              <a:solidFill>
                <a:schemeClr val="bg1"/>
              </a:solidFill>
              <a:latin typeface="Arial" panose="020B0604020202020204" pitchFamily="34" charset="0"/>
              <a:cs typeface="Arial" panose="020B0604020202020204" pitchFamily="34" charset="0"/>
            </a:endParaRPr>
          </a:p>
          <a:p>
            <a:pPr marL="230188" indent="-230188" algn="l" defTabSz="914400">
              <a:spcBef>
                <a:spcPts val="1200"/>
              </a:spcBef>
              <a:buClr>
                <a:srgbClr val="000000"/>
              </a:buClr>
              <a:buSzPct val="85000"/>
              <a:buFontTx/>
              <a:buChar char="▪"/>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110 ML </a:t>
            </a:r>
            <a:r>
              <a:rPr lang="hi-IN" sz="2800" dirty="0">
                <a:solidFill>
                  <a:schemeClr val="bg1"/>
                </a:solidFill>
                <a:latin typeface="Arial" panose="020B0604020202020204" pitchFamily="34" charset="0"/>
                <a:cs typeface="Arial" panose="020B0604020202020204" pitchFamily="34" charset="0"/>
              </a:rPr>
              <a:t>सोडियम हाइपोक्लोराइट (10%) 1 लीटर पानी  में मिलाएं </a:t>
            </a:r>
            <a:endParaRPr lang="en-IN" sz="2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18545907" y="4371767"/>
            <a:ext cx="3957761" cy="2558307"/>
          </a:xfrm>
          <a:prstGeom prst="roundRect">
            <a:avLst>
              <a:gd name="adj" fmla="val 8594"/>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9A3CC539-CB3B-614E-9B58-7904723B7B75}"/>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9" name="Picture 18">
            <a:extLst>
              <a:ext uri="{FF2B5EF4-FFF2-40B4-BE49-F238E27FC236}">
                <a16:creationId xmlns:a16="http://schemas.microsoft.com/office/drawing/2014/main" id="{2E2ED9B3-0F58-074A-A789-B149F29935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7867025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81" name="WHAT ARE WE GOING TO LEARN?"/>
            <p:cNvSpPr txBox="1"/>
            <p:nvPr/>
          </p:nvSpPr>
          <p:spPr>
            <a:xfrm>
              <a:off x="3527163" y="212965"/>
              <a:ext cx="6503381" cy="8720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dirty="0">
                  <a:solidFill>
                    <a:schemeClr val="bg1"/>
                  </a:solidFill>
                </a:rPr>
                <a:t>रोकथामः श्वसन स्वच्छता</a:t>
              </a:r>
            </a:p>
          </p:txBody>
        </p:sp>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594361"/>
            <a:ext cx="19840353" cy="1429970"/>
          </a:xfrm>
          <a:prstGeom prst="rect">
            <a:avLst/>
          </a:prstGeom>
          <a:ln/>
        </p:spPr>
        <p:style>
          <a:lnRef idx="1">
            <a:schemeClr val="accent1"/>
          </a:lnRef>
          <a:fillRef idx="2">
            <a:schemeClr val="accent1"/>
          </a:fillRef>
          <a:effectRef idx="1">
            <a:schemeClr val="accent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hi-IN" sz="3600" dirty="0">
                <a:solidFill>
                  <a:schemeClr val="tx1"/>
                </a:solidFill>
              </a:rPr>
              <a:t>श्वसन स्वच्छता खांसने या छींकने जैसे श्वसन व्यवहार के माध्यम से कीटाणुओं के फैलने को रोकने के लिए किये गये उपायों का एक संयोजन है।</a:t>
            </a:r>
            <a:r>
              <a:rPr lang="en-US" sz="3600" dirty="0">
                <a:solidFill>
                  <a:schemeClr val="tx1"/>
                </a:solidFill>
              </a:rPr>
              <a:t> </a:t>
            </a:r>
            <a:r>
              <a:rPr lang="en-US" sz="36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3600" dirty="0">
                <a:solidFill>
                  <a:schemeClr val="tx1"/>
                </a:solidFill>
              </a:rPr>
              <a:t>वीडियो और गीत</a:t>
            </a:r>
            <a:r>
              <a:rPr lang="en-IN" sz="3600" dirty="0">
                <a:solidFill>
                  <a:schemeClr val="tx1"/>
                </a:solidFill>
              </a:rPr>
              <a:t>)</a:t>
            </a:r>
            <a:endParaRPr lang="hi-IN" sz="3600" dirty="0">
              <a:solidFill>
                <a:schemeClr val="tx1"/>
              </a:solidFill>
            </a:endParaRP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4454179" y="3513750"/>
            <a:ext cx="3360215" cy="1323439"/>
          </a:xfrm>
          <a:prstGeom prst="rect">
            <a:avLst/>
          </a:prstGeom>
        </p:spPr>
        <p:txBody>
          <a:bodyPr wrap="none">
            <a:spAutoFit/>
          </a:bodyPr>
          <a:lstStyle/>
          <a:p>
            <a:r>
              <a:rPr lang="hi-IN" sz="8000" dirty="0"/>
              <a:t>क्या करें</a:t>
            </a:r>
          </a:p>
        </p:txBody>
      </p:sp>
      <p:sp>
        <p:nvSpPr>
          <p:cNvPr id="19" name="Rectangle 18">
            <a:extLst>
              <a:ext uri="{FF2B5EF4-FFF2-40B4-BE49-F238E27FC236}">
                <a16:creationId xmlns:a16="http://schemas.microsoft.com/office/drawing/2014/main" id="{2F386C37-8000-7D4B-A94B-64F50AA596E3}"/>
              </a:ext>
            </a:extLst>
          </p:cNvPr>
          <p:cNvSpPr/>
          <p:nvPr/>
        </p:nvSpPr>
        <p:spPr>
          <a:xfrm>
            <a:off x="16147179" y="3411212"/>
            <a:ext cx="4341253" cy="1323439"/>
          </a:xfrm>
          <a:prstGeom prst="rect">
            <a:avLst/>
          </a:prstGeom>
        </p:spPr>
        <p:txBody>
          <a:bodyPr wrap="none">
            <a:spAutoFit/>
          </a:bodyPr>
          <a:lstStyle/>
          <a:p>
            <a:r>
              <a:rPr lang="hi-IN" sz="8000" dirty="0">
                <a:solidFill>
                  <a:schemeClr val="bg1"/>
                </a:solidFill>
              </a:rPr>
              <a:t>क्या न</a:t>
            </a:r>
            <a:r>
              <a:rPr lang="hi-IN" sz="8000" b="0" dirty="0">
                <a:solidFill>
                  <a:schemeClr val="bg1"/>
                </a:solidFill>
              </a:rPr>
              <a:t> </a:t>
            </a:r>
            <a:r>
              <a:rPr lang="hi-IN" sz="8000" dirty="0">
                <a:solidFill>
                  <a:schemeClr val="bg1"/>
                </a:solidFill>
              </a:rPr>
              <a:t>करें</a:t>
            </a:r>
          </a:p>
        </p:txBody>
      </p:sp>
      <p:sp>
        <p:nvSpPr>
          <p:cNvPr id="3" name="Rectangle 2">
            <a:extLst>
              <a:ext uri="{FF2B5EF4-FFF2-40B4-BE49-F238E27FC236}">
                <a16:creationId xmlns:a16="http://schemas.microsoft.com/office/drawing/2014/main" id="{1E6CFD46-6E7F-D84A-B02B-CB63FD01FA10}"/>
              </a:ext>
            </a:extLst>
          </p:cNvPr>
          <p:cNvSpPr/>
          <p:nvPr/>
        </p:nvSpPr>
        <p:spPr>
          <a:xfrm>
            <a:off x="1604869" y="4764133"/>
            <a:ext cx="9594150" cy="6051208"/>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t>खांसते या छींकते समय रूमाल या टिश्यू से अपने नाक और मुंह को ढकें</a:t>
            </a:r>
          </a:p>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t>उपयोग किये गये टिश्यू को तुरन्त ढक्कनदार कूड़ेदान में डाल दें।</a:t>
            </a:r>
          </a:p>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t>यदि आपके पास रूमाल या टिश्यू नहीं है तो अपने हाथ को मोड़कर ऊपरी बांह से अपना नाक और मुंह ढंकना चाहिए</a:t>
            </a:r>
          </a:p>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t>खांसने या छींकने पर नाक/मुंह ढंकने के बाद तुरन्त अपने हाथ धोयें।</a:t>
            </a:r>
          </a:p>
        </p:txBody>
      </p:sp>
      <p:sp>
        <p:nvSpPr>
          <p:cNvPr id="21" name="Rectangle 20">
            <a:extLst>
              <a:ext uri="{FF2B5EF4-FFF2-40B4-BE49-F238E27FC236}">
                <a16:creationId xmlns:a16="http://schemas.microsoft.com/office/drawing/2014/main" id="{97133F56-D96A-9541-B1A6-15EED70B6E21}"/>
              </a:ext>
            </a:extLst>
          </p:cNvPr>
          <p:cNvSpPr/>
          <p:nvPr/>
        </p:nvSpPr>
        <p:spPr>
          <a:xfrm>
            <a:off x="13562315" y="5381608"/>
            <a:ext cx="9216816" cy="5275290"/>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solidFill>
                  <a:schemeClr val="bg1"/>
                </a:solidFill>
              </a:rPr>
              <a:t>खांसते या छींकते समय अपने नाक/मुंह को ढंकने के लिए अन्य तरीके नहीं अपनाएं जैसे कि साड़ी का पल्लू या</a:t>
            </a:r>
            <a:r>
              <a:rPr lang="en-IN" b="0" dirty="0">
                <a:solidFill>
                  <a:schemeClr val="bg1"/>
                </a:solidFill>
              </a:rPr>
              <a:t> </a:t>
            </a:r>
            <a:r>
              <a:rPr lang="hi-IN" b="0" dirty="0">
                <a:solidFill>
                  <a:schemeClr val="bg1"/>
                </a:solidFill>
              </a:rPr>
              <a:t>गमछा</a:t>
            </a:r>
            <a:r>
              <a:rPr lang="en-IN" b="0" dirty="0">
                <a:solidFill>
                  <a:schemeClr val="bg1"/>
                </a:solidFill>
              </a:rPr>
              <a:t> </a:t>
            </a:r>
            <a:r>
              <a:rPr lang="hi-IN" b="0" dirty="0">
                <a:solidFill>
                  <a:schemeClr val="bg1"/>
                </a:solidFill>
              </a:rPr>
              <a:t>क्यूंकि इनके संक्रमित होने से संक्रमण फैल सकता है</a:t>
            </a:r>
            <a:endParaRPr lang="en-IN" b="0" dirty="0">
              <a:solidFill>
                <a:schemeClr val="bg1"/>
              </a:solidFill>
            </a:endParaRPr>
          </a:p>
          <a:p>
            <a:pPr marL="571500" indent="-571500" algn="l" defTabSz="914400">
              <a:lnSpc>
                <a:spcPct val="90000"/>
              </a:lnSpc>
              <a:spcBef>
                <a:spcPts val="1200"/>
              </a:spcBef>
              <a:buFont typeface="Arial" panose="020B0604020202020204" pitchFamily="34" charset="0"/>
              <a:buChar char="•"/>
              <a:defRPr sz="4400">
                <a:sym typeface="Gill Sans"/>
              </a:defRPr>
            </a:pPr>
            <a:r>
              <a:rPr lang="hi-IN" b="0" dirty="0">
                <a:solidFill>
                  <a:schemeClr val="bg1"/>
                </a:solidFill>
              </a:rPr>
              <a:t>खुले में न थूकें, हमेशा थूकदान या  वॉश बेसिन का उपयोग करें।</a:t>
            </a:r>
          </a:p>
          <a:p>
            <a:pPr algn="l" defTabSz="914400">
              <a:lnSpc>
                <a:spcPct val="90000"/>
              </a:lnSpc>
              <a:spcBef>
                <a:spcPts val="1200"/>
              </a:spcBef>
              <a:defRPr sz="4400">
                <a:sym typeface="Gill Sans"/>
              </a:defRPr>
            </a:pPr>
            <a:endParaRPr lang="en-IN" b="0" dirty="0">
              <a:solidFill>
                <a:schemeClr val="bg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7C0D887-E210-E04B-BDAF-912467AEA724}"/>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C1759027-BCF2-1F49-A067-61E3F2DF9B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OCIAL DISTANCING :  deliberately increasing the physical space between people to avoid spreading illness. Staying at least 1 meter away from other people lessens your chances of catching COVID-19."/>
          <p:cNvSpPr txBox="1"/>
          <p:nvPr/>
        </p:nvSpPr>
        <p:spPr>
          <a:xfrm>
            <a:off x="982509" y="1830138"/>
            <a:ext cx="22418980" cy="1485726"/>
          </a:xfrm>
          <a:prstGeom prst="roundRect">
            <a:avLst/>
          </a:prstGeom>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nchor="ctr">
            <a:spAutoFit/>
          </a:bodyPr>
          <a:lstStyle/>
          <a:p>
            <a:pPr algn="l"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lang="hi-IN" sz="3200" dirty="0"/>
              <a:t>सोशल डिस्टेंसिंग</a:t>
            </a:r>
            <a:r>
              <a:rPr lang="en-US" sz="3200" dirty="0"/>
              <a:t>/ </a:t>
            </a:r>
            <a:r>
              <a:rPr lang="hi-IN" sz="3200" dirty="0"/>
              <a:t>लोगों से दूरी बनानाः बीमारी को फैलने से बचाने के लिए लोगों के बीच भौतिक स्थान में दूरी रखना। लोगों से कम से कम एक मीटर दूर रहने पर आपको </a:t>
            </a:r>
            <a:r>
              <a:rPr lang="en-US" sz="3200" dirty="0"/>
              <a:t>COVID-19  </a:t>
            </a:r>
            <a:r>
              <a:rPr lang="hi-IN" sz="3200" dirty="0"/>
              <a:t>संक्रमण लगने की संभावना कम हो जाती है।</a:t>
            </a:r>
          </a:p>
        </p:txBody>
      </p:sp>
      <p:grpSp>
        <p:nvGrpSpPr>
          <p:cNvPr id="428" name="Group"/>
          <p:cNvGrpSpPr/>
          <p:nvPr/>
        </p:nvGrpSpPr>
        <p:grpSpPr>
          <a:xfrm>
            <a:off x="5413144" y="359990"/>
            <a:ext cx="13557713" cy="1297968"/>
            <a:chOff x="0" y="0"/>
            <a:chExt cx="13557711"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911866" y="212966"/>
              <a:ext cx="11733979"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dirty="0"/>
                <a:t>रोकथाम - सोशल डिस्टेंसिंग</a:t>
              </a:r>
              <a:r>
                <a:rPr lang="en-US" dirty="0"/>
                <a:t>/</a:t>
              </a:r>
              <a:r>
                <a:rPr lang="hi-IN" dirty="0"/>
                <a:t>लोगों से दूरी बनाना</a:t>
              </a: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1168129" y="3523446"/>
            <a:ext cx="22047743" cy="4817363"/>
            <a:chOff x="2517241" y="3507790"/>
            <a:chExt cx="19120738" cy="3352452"/>
          </a:xfrm>
        </p:grpSpPr>
        <p:sp>
          <p:nvSpPr>
            <p:cNvPr id="429" name="Rounded Rectangle"/>
            <p:cNvSpPr/>
            <p:nvPr/>
          </p:nvSpPr>
          <p:spPr>
            <a:xfrm>
              <a:off x="2517241" y="3507790"/>
              <a:ext cx="19120738" cy="3352452"/>
            </a:xfrm>
            <a:prstGeom prst="roundRect">
              <a:avLst>
                <a:gd name="adj" fmla="val 5678"/>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691057" y="4822568"/>
              <a:ext cx="2842942" cy="9281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lang="hi-IN" sz="8000" b="0" dirty="0">
                  <a:solidFill>
                    <a:sysClr val="windowText" lastClr="000000"/>
                  </a:solidFill>
                  <a:latin typeface="Arial" panose="020B0604020202020204" pitchFamily="34" charset="0"/>
                  <a:cs typeface="Arial" panose="020B0604020202020204" pitchFamily="34" charset="0"/>
                </a:rPr>
                <a:t>क्या करें</a:t>
              </a:r>
              <a:endParaRPr lang="hi-IN" sz="8000" b="0" dirty="0">
                <a:solidFill>
                  <a:schemeClr val="tx1"/>
                </a:solidFill>
                <a:latin typeface="Arial" panose="020B0604020202020204" pitchFamily="34" charset="0"/>
                <a:cs typeface="Arial" panose="020B0604020202020204" pitchFamily="34" charset="0"/>
              </a:endParaRPr>
            </a:p>
          </p:txBody>
        </p:sp>
      </p:grpSp>
      <p:pic>
        <p:nvPicPr>
          <p:cNvPr id="432" name="Image" descr="Image"/>
          <p:cNvPicPr>
            <a:picLocks noChangeAspect="1"/>
          </p:cNvPicPr>
          <p:nvPr/>
        </p:nvPicPr>
        <p:blipFill>
          <a:blip r:embed="rId3"/>
          <a:stretch>
            <a:fillRect/>
          </a:stretch>
        </p:blipFill>
        <p:spPr>
          <a:xfrm>
            <a:off x="19763798" y="4092113"/>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967615" y="8399003"/>
            <a:ext cx="22418980" cy="4414065"/>
            <a:chOff x="1150406" y="7152821"/>
            <a:chExt cx="22047743" cy="4263185"/>
          </a:xfrm>
          <a:solidFill>
            <a:srgbClr val="002060"/>
          </a:solidFill>
        </p:grpSpPr>
        <p:sp>
          <p:nvSpPr>
            <p:cNvPr id="434" name="Rounded Rectangle"/>
            <p:cNvSpPr/>
            <p:nvPr/>
          </p:nvSpPr>
          <p:spPr>
            <a:xfrm>
              <a:off x="1150406" y="7152821"/>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436" name="DON’T"/>
            <p:cNvSpPr txBox="1"/>
            <p:nvPr/>
          </p:nvSpPr>
          <p:spPr>
            <a:xfrm>
              <a:off x="1152624" y="7902037"/>
              <a:ext cx="5111922" cy="3190550"/>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lang="hi-IN" sz="10400" b="0" dirty="0">
                  <a:solidFill>
                    <a:schemeClr val="bg1"/>
                  </a:solidFill>
                  <a:latin typeface="Arial" panose="020B0604020202020204" pitchFamily="34" charset="0"/>
                  <a:cs typeface="Arial" panose="020B0604020202020204" pitchFamily="34" charset="0"/>
                </a:rPr>
                <a:t>क्या न करें</a:t>
              </a:r>
            </a:p>
          </p:txBody>
        </p:sp>
      </p:grpSp>
      <p:pic>
        <p:nvPicPr>
          <p:cNvPr id="437" name="Image" descr="Image"/>
          <p:cNvPicPr>
            <a:picLocks noChangeAspect="1"/>
          </p:cNvPicPr>
          <p:nvPr/>
        </p:nvPicPr>
        <p:blipFill>
          <a:blip r:embed="rId4"/>
          <a:stretch>
            <a:fillRect/>
          </a:stretch>
        </p:blipFill>
        <p:spPr>
          <a:xfrm>
            <a:off x="18812632" y="9201499"/>
            <a:ext cx="4130778" cy="3125114"/>
          </a:xfrm>
          <a:prstGeom prst="rect">
            <a:avLst/>
          </a:prstGeom>
          <a:ln w="12700" cap="flat">
            <a:noFill/>
            <a:miter lim="400000"/>
          </a:ln>
          <a:effectLst/>
        </p:spPr>
      </p:pic>
      <p:sp>
        <p:nvSpPr>
          <p:cNvPr id="435" name="touch your eyes, nose, and mouth with unwashed hands.…"/>
          <p:cNvSpPr txBox="1"/>
          <p:nvPr/>
        </p:nvSpPr>
        <p:spPr>
          <a:xfrm>
            <a:off x="5697714" y="8778603"/>
            <a:ext cx="12361277" cy="34881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30200" indent="-301625" algn="l" defTabSz="914400">
              <a:spcBef>
                <a:spcPts val="1200"/>
              </a:spcBef>
              <a:buSzPct val="125000"/>
              <a:buChar char="•"/>
              <a:defRPr cap="all" spc="-70">
                <a:solidFill>
                  <a:srgbClr val="FFFFFF"/>
                </a:solidFill>
              </a:defRPr>
            </a:pPr>
            <a:r>
              <a:rPr lang="hi-IN" sz="4000" b="0" dirty="0"/>
              <a:t>आप ऐसे कार्यक्रम आयोजित न करें जहां लोगों को एकत्र </a:t>
            </a:r>
            <a:r>
              <a:rPr lang="en-US" sz="4000" b="0" dirty="0"/>
              <a:t> </a:t>
            </a:r>
            <a:r>
              <a:rPr lang="hi-IN" sz="4000" b="0" dirty="0"/>
              <a:t>होना पड़े</a:t>
            </a:r>
            <a:endParaRPr lang="hi-IN" sz="4000" b="0" dirty="0">
              <a:solidFill>
                <a:schemeClr val="bg1"/>
              </a:solidFill>
              <a:latin typeface="Arial" panose="020B0604020202020204" pitchFamily="34" charset="0"/>
              <a:cs typeface="Arial" panose="020B0604020202020204" pitchFamily="34" charset="0"/>
            </a:endParaRPr>
          </a:p>
          <a:p>
            <a:pPr marL="330200" indent="-301625" algn="l" defTabSz="914400">
              <a:spcBef>
                <a:spcPts val="1200"/>
              </a:spcBef>
              <a:buSzPct val="125000"/>
              <a:buFontTx/>
              <a:buChar char="•"/>
              <a:defRPr cap="all" spc="-70">
                <a:solidFill>
                  <a:srgbClr val="FFFFFF"/>
                </a:solidFill>
              </a:defRPr>
            </a:pPr>
            <a:r>
              <a:rPr lang="hi-IN" sz="4000" b="0" dirty="0"/>
              <a:t>बाज़ार, पार्टियों जैसे भीड़भाड़ वाली जगहों पर न जायें।</a:t>
            </a:r>
          </a:p>
          <a:p>
            <a:pPr marL="330200" indent="-301625" algn="l" defTabSz="914400">
              <a:spcBef>
                <a:spcPts val="1200"/>
              </a:spcBef>
              <a:buSzPct val="125000"/>
              <a:buChar char="•"/>
              <a:defRPr cap="all" spc="-70">
                <a:solidFill>
                  <a:srgbClr val="FFFFFF"/>
                </a:solidFill>
              </a:defRPr>
            </a:pPr>
            <a:r>
              <a:rPr lang="hi-IN" sz="4000" b="0" dirty="0">
                <a:solidFill>
                  <a:schemeClr val="bg1"/>
                </a:solidFill>
                <a:latin typeface="Arial" panose="020B0604020202020204" pitchFamily="34" charset="0"/>
                <a:cs typeface="Arial" panose="020B0604020202020204" pitchFamily="34" charset="0"/>
              </a:rPr>
              <a:t>सार्वजनिक परिवहन का उपयोग करते समय हैंडल सीट बैक आदि को न छुएं </a:t>
            </a:r>
          </a:p>
        </p:txBody>
      </p:sp>
      <p:sp>
        <p:nvSpPr>
          <p:cNvPr id="5" name="Rectangle 4">
            <a:extLst>
              <a:ext uri="{FF2B5EF4-FFF2-40B4-BE49-F238E27FC236}">
                <a16:creationId xmlns:a16="http://schemas.microsoft.com/office/drawing/2014/main" id="{2FD0B4FF-DD8E-2643-B323-DEF327CECDED}"/>
              </a:ext>
            </a:extLst>
          </p:cNvPr>
          <p:cNvSpPr/>
          <p:nvPr/>
        </p:nvSpPr>
        <p:spPr>
          <a:xfrm>
            <a:off x="4467886" y="3908826"/>
            <a:ext cx="15076987" cy="3724096"/>
          </a:xfrm>
          <a:prstGeom prst="rect">
            <a:avLst/>
          </a:prstGeom>
        </p:spPr>
        <p:txBody>
          <a:bodyPr wrap="square">
            <a:spAutoFit/>
          </a:bodyPr>
          <a:lstStyle/>
          <a:p>
            <a:pPr marL="381000" indent="-381000" algn="just" defTabSz="457200">
              <a:buSzPct val="100000"/>
              <a:buChar char="•"/>
              <a:defRPr sz="4000" b="0"/>
            </a:pPr>
            <a:r>
              <a:rPr lang="hi-IN" sz="3600" dirty="0">
                <a:solidFill>
                  <a:schemeClr val="tx1"/>
                </a:solidFill>
              </a:rPr>
              <a:t>घर पर ही रहें, किसी अत्यधिक आवश्यकता पड़ने पर ही बाहर निकलें।</a:t>
            </a:r>
          </a:p>
          <a:p>
            <a:pPr marL="381000" indent="-381000" algn="just" defTabSz="457200">
              <a:buSzPct val="100000"/>
              <a:buChar char="•"/>
              <a:defRPr sz="4000" b="0"/>
            </a:pPr>
            <a:r>
              <a:rPr lang="hi-IN" sz="3600" dirty="0">
                <a:solidFill>
                  <a:schemeClr val="tx1"/>
                </a:solidFill>
              </a:rPr>
              <a:t>अपने और दूसरे व्यक्ति के बीच कम से कम 1 मीटर की दूरी रखें।</a:t>
            </a:r>
          </a:p>
          <a:p>
            <a:pPr marL="330728" indent="-330728" algn="l" defTabSz="914400">
              <a:spcBef>
                <a:spcPts val="1200"/>
              </a:spcBef>
              <a:buSzPct val="125000"/>
              <a:buChar char="•"/>
              <a:defRPr cap="all" spc="-70"/>
            </a:pPr>
            <a:r>
              <a:rPr lang="hi-IN" sz="3600" b="0" dirty="0">
                <a:solidFill>
                  <a:schemeClr val="tx1"/>
                </a:solidFill>
                <a:latin typeface="Arial" panose="020B0604020202020204" pitchFamily="34" charset="0"/>
                <a:cs typeface="Arial" panose="020B0604020202020204" pitchFamily="34" charset="0"/>
              </a:rPr>
              <a:t> इस बात को सुनिश्चित करें कि लॉक डाउन खत्म होने के बाद  होने वाली </a:t>
            </a:r>
            <a:r>
              <a:rPr lang="en-US" sz="3600" b="0" dirty="0">
                <a:solidFill>
                  <a:schemeClr val="tx1"/>
                </a:solidFill>
                <a:latin typeface="Arial" panose="020B0604020202020204" pitchFamily="34" charset="0"/>
                <a:cs typeface="Arial" panose="020B0604020202020204" pitchFamily="34" charset="0"/>
              </a:rPr>
              <a:t>SHG</a:t>
            </a:r>
            <a:r>
              <a:rPr lang="hi-IN" sz="3600" b="0" dirty="0">
                <a:solidFill>
                  <a:schemeClr val="tx1"/>
                </a:solidFill>
                <a:latin typeface="Arial" panose="020B0604020202020204" pitchFamily="34" charset="0"/>
                <a:cs typeface="Arial" panose="020B0604020202020204" pitchFamily="34" charset="0"/>
              </a:rPr>
              <a:t>  बैठक में लोग दूरी बना के रखें</a:t>
            </a:r>
            <a:r>
              <a:rPr lang="en-US" sz="3600" b="0" dirty="0">
                <a:solidFill>
                  <a:schemeClr val="tx1"/>
                </a:solidFill>
                <a:latin typeface="Arial" panose="020B0604020202020204" pitchFamily="34" charset="0"/>
                <a:cs typeface="Arial" panose="020B0604020202020204" pitchFamily="34" charset="0"/>
              </a:rPr>
              <a:t> </a:t>
            </a:r>
          </a:p>
          <a:p>
            <a:pPr marL="330728" indent="-330728" algn="l" defTabSz="914400">
              <a:spcBef>
                <a:spcPts val="1200"/>
              </a:spcBef>
              <a:buSzPct val="125000"/>
              <a:buChar char="•"/>
              <a:defRPr cap="all" spc="-70"/>
            </a:pPr>
            <a:r>
              <a:rPr lang="hi-IN" sz="3600" b="0" dirty="0">
                <a:solidFill>
                  <a:schemeClr val="tx1"/>
                </a:solidFill>
                <a:latin typeface="Arial" panose="020B0604020202020204" pitchFamily="34" charset="0"/>
                <a:cs typeface="Arial" panose="020B0604020202020204" pitchFamily="34" charset="0"/>
              </a:rPr>
              <a:t>यदि </a:t>
            </a:r>
            <a:r>
              <a:rPr lang="en-US" sz="3600" b="0" dirty="0">
                <a:solidFill>
                  <a:schemeClr val="tx1"/>
                </a:solidFill>
                <a:latin typeface="Arial" panose="020B0604020202020204" pitchFamily="34" charset="0"/>
                <a:cs typeface="Arial" panose="020B0604020202020204" pitchFamily="34" charset="0"/>
              </a:rPr>
              <a:t>SHGs </a:t>
            </a:r>
            <a:r>
              <a:rPr lang="hi-IN" sz="3600" b="0" dirty="0">
                <a:solidFill>
                  <a:schemeClr val="tx1"/>
                </a:solidFill>
                <a:latin typeface="Arial" panose="020B0604020202020204" pitchFamily="34" charset="0"/>
                <a:cs typeface="Arial" panose="020B0604020202020204" pitchFamily="34" charset="0"/>
              </a:rPr>
              <a:t>कोई कार्य मिलकर कर रहे हैं तो सदस्य एक दूसरे से दूरी बनाना सुनिश्चित करें</a:t>
            </a:r>
            <a:endParaRPr lang="en-US" sz="3600" b="0" dirty="0">
              <a:solidFill>
                <a:schemeClr val="tx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3DDE86B-158D-3043-9A21-72BADF38E9F3}"/>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7" name="Picture 16">
            <a:extLst>
              <a:ext uri="{FF2B5EF4-FFF2-40B4-BE49-F238E27FC236}">
                <a16:creationId xmlns:a16="http://schemas.microsoft.com/office/drawing/2014/main" id="{C9A7ABB2-E692-5249-953B-8FC9C108FF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702" y="12888046"/>
            <a:ext cx="1488607" cy="942081"/>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F911E04-6A36-D94A-BAFA-17ED389745B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103206" y="13005867"/>
            <a:ext cx="1488607" cy="487823"/>
          </a:xfrm>
          <a:prstGeom prst="rect">
            <a:avLst/>
          </a:prstGeom>
        </p:spPr>
      </p:pic>
      <p:pic>
        <p:nvPicPr>
          <p:cNvPr id="13" name="Picture 12">
            <a:extLst>
              <a:ext uri="{FF2B5EF4-FFF2-40B4-BE49-F238E27FC236}">
                <a16:creationId xmlns:a16="http://schemas.microsoft.com/office/drawing/2014/main" id="{F12C4BFE-6F9E-1643-8085-69F57812E5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758" y="12739398"/>
            <a:ext cx="1488607" cy="942081"/>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6903" y="-15954"/>
            <a:ext cx="149860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75" y="1221761"/>
            <a:ext cx="23520400" cy="198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331" y="3261749"/>
            <a:ext cx="235077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668" y="5745161"/>
            <a:ext cx="2352675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650" y="7650627"/>
            <a:ext cx="23623588"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882" y="8973396"/>
            <a:ext cx="23569612"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34095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828958" y="2437334"/>
            <a:ext cx="21520842" cy="9541903"/>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2205738" y="3933629"/>
            <a:ext cx="20749846" cy="65493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कोरोनोवायरस श्वसन की बूंदों के द्वारा फैलता है इसके फैलने में संक्रमणी पदार्थ/</a:t>
            </a:r>
            <a:r>
              <a:rPr lang="en-US" sz="5400" b="0" kern="1200" dirty="0">
                <a:solidFill>
                  <a:schemeClr val="tx1"/>
                </a:solidFill>
                <a:latin typeface="Arial" panose="020B0604020202020204" pitchFamily="34" charset="0"/>
                <a:cs typeface="Arial" panose="020B0604020202020204" pitchFamily="34" charset="0"/>
              </a:rPr>
              <a:t>Fomites </a:t>
            </a:r>
            <a:r>
              <a:rPr lang="hi-IN" sz="5400" b="0" kern="1200" dirty="0">
                <a:solidFill>
                  <a:schemeClr val="tx1"/>
                </a:solidFill>
                <a:latin typeface="Arial" panose="020B0604020202020204" pitchFamily="34" charset="0"/>
                <a:cs typeface="Arial" panose="020B0604020202020204" pitchFamily="34" charset="0"/>
              </a:rPr>
              <a:t>भी माध्यम बनते हैं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हाथ की स्वच्छता, श्वसन स्वच्छता और सामाजिक दूरी तीन व्यक्तिगत सुरक्षा उपाय हैं</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स्वास्थ्य देखभाल प्रदाताओं द्वारा तीन सतही मास्क का उपयोग किया जाना चाहिए। आम आदमी के लिए, पुन: उपयोग किया जा सकने योग्य फेस कवर संक्रमण लगने से समान सुरक्षा प्रदान करता है</a:t>
            </a: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5B250A-4908-1D4F-B407-3CAA343EFF6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F44FD86E-7FD3-7A49-93AF-3A579C3E9E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5642146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2845736" y="182188"/>
              <a:ext cx="6711772" cy="93358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sz="5400" b="0" spc="-150" dirty="0">
                  <a:solidFill>
                    <a:schemeClr val="tx1"/>
                  </a:solidFill>
                  <a:latin typeface="Kruti Dev 010" pitchFamily="2" charset="0"/>
                  <a:cs typeface="Arial" panose="020B0604020202020204" pitchFamily="34" charset="0"/>
                </a:rPr>
                <a:t>हम क्या सीखने जा रहे हैं?</a:t>
              </a:r>
            </a:p>
          </p:txBody>
        </p:sp>
      </p:grpSp>
      <p:grpSp>
        <p:nvGrpSpPr>
          <p:cNvPr id="149" name="Group"/>
          <p:cNvGrpSpPr/>
          <p:nvPr/>
        </p:nvGrpSpPr>
        <p:grpSpPr>
          <a:xfrm>
            <a:off x="10407802" y="3382152"/>
            <a:ext cx="4719109" cy="5194884"/>
            <a:chOff x="66095" y="38093"/>
            <a:chExt cx="4719107" cy="5194882"/>
          </a:xfrm>
        </p:grpSpPr>
        <p:pic>
          <p:nvPicPr>
            <p:cNvPr id="141" name="Image" descr="Image"/>
            <p:cNvPicPr>
              <a:picLocks noChangeAspect="1"/>
            </p:cNvPicPr>
            <p:nvPr/>
          </p:nvPicPr>
          <p:blipFill>
            <a:blip r:embed="rId4">
              <a:duotone>
                <a:schemeClr val="accent2">
                  <a:shade val="45000"/>
                  <a:satMod val="135000"/>
                </a:schemeClr>
                <a:prstClr val="white"/>
              </a:duotone>
            </a:blip>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5"/>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6"/>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6"/>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7"/>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7"/>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7"/>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sym typeface="Gill Sans"/>
                </a:rPr>
                <a:t>COVID-19</a:t>
              </a:r>
            </a:p>
          </p:txBody>
        </p:sp>
      </p:grpSp>
      <p:grpSp>
        <p:nvGrpSpPr>
          <p:cNvPr id="163" name="Group"/>
          <p:cNvGrpSpPr/>
          <p:nvPr/>
        </p:nvGrpSpPr>
        <p:grpSpPr>
          <a:xfrm>
            <a:off x="9539750" y="596408"/>
            <a:ext cx="12959823" cy="11830732"/>
            <a:chOff x="-7840232" y="-10691307"/>
            <a:chExt cx="9486803" cy="11374246"/>
          </a:xfrm>
        </p:grpSpPr>
        <p:sp>
          <p:nvSpPr>
            <p:cNvPr id="158" name="Rounded Rectangle"/>
            <p:cNvSpPr/>
            <p:nvPr/>
          </p:nvSpPr>
          <p:spPr>
            <a:xfrm>
              <a:off x="-2850481" y="-9189697"/>
              <a:ext cx="3966113" cy="3069195"/>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8"/>
            <a:stretch>
              <a:fillRect/>
            </a:stretch>
          </p:blipFill>
          <p:spPr>
            <a:xfrm>
              <a:off x="-1060223" y="-10691307"/>
              <a:ext cx="2706794" cy="1484111"/>
            </a:xfrm>
            <a:prstGeom prst="rect">
              <a:avLst/>
            </a:prstGeom>
            <a:ln w="12700" cap="flat">
              <a:noFill/>
              <a:miter lim="400000"/>
            </a:ln>
            <a:effectLst/>
          </p:spPr>
        </p:pic>
        <p:sp>
          <p:nvSpPr>
            <p:cNvPr id="162" name="4"/>
            <p:cNvSpPr txBox="1"/>
            <p:nvPr/>
          </p:nvSpPr>
          <p:spPr>
            <a:xfrm>
              <a:off x="-7840232" y="118682"/>
              <a:ext cx="228764"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IN"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3</a:t>
              </a:r>
              <a:endParaRPr kumimoji="0"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sp>
        <p:nvSpPr>
          <p:cNvPr id="164" name="Rounded Rectangle"/>
          <p:cNvSpPr/>
          <p:nvPr/>
        </p:nvSpPr>
        <p:spPr>
          <a:xfrm>
            <a:off x="4568415" y="5692841"/>
            <a:ext cx="5400058" cy="3069197"/>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4713320" y="6140862"/>
            <a:ext cx="5078511" cy="2308320"/>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cap="all">
                <a:solidFill>
                  <a:srgbClr val="262626"/>
                </a:solidFill>
              </a:defRPr>
            </a:pPr>
            <a:r>
              <a:rPr lang="hi-IN" sz="2800" b="0" cap="all" dirty="0">
                <a:solidFill>
                  <a:schemeClr val="bg1"/>
                </a:solidFill>
                <a:latin typeface="Arial" panose="020B0604020202020204" pitchFamily="34" charset="0"/>
                <a:cs typeface="Arial" panose="020B0604020202020204" pitchFamily="34" charset="0"/>
              </a:rPr>
              <a:t>रोकथाम</a:t>
            </a:r>
            <a:r>
              <a:rPr kumimoji="0" lang="en-US" sz="28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 : </a:t>
            </a:r>
            <a:r>
              <a:rPr lang="hi-IN" sz="2800" b="0" cap="all" dirty="0">
                <a:solidFill>
                  <a:schemeClr val="bg1"/>
                </a:solidFill>
                <a:latin typeface="Arial" panose="020B0604020202020204" pitchFamily="34" charset="0"/>
                <a:cs typeface="Arial" panose="020B0604020202020204" pitchFamily="34" charset="0"/>
              </a:rPr>
              <a:t>सुरक्षित व्यवहार</a:t>
            </a:r>
            <a:endParaRPr lang="en-US" sz="2800" b="0" cap="all" dirty="0">
              <a:solidFill>
                <a:schemeClr val="bg1"/>
              </a:solidFill>
              <a:latin typeface="Arial" panose="020B0604020202020204" pitchFamily="34" charset="0"/>
              <a:cs typeface="Arial" panose="020B0604020202020204" pitchFamily="34" charset="0"/>
            </a:endParaRPr>
          </a:p>
          <a:p>
            <a:pPr algn="l" defTabSz="914400">
              <a:defRPr sz="2000" b="0" cap="all">
                <a:solidFill>
                  <a:srgbClr val="262626"/>
                </a:solidFill>
              </a:defRPr>
            </a:pPr>
            <a:r>
              <a:rPr lang="hi-IN" sz="2800" b="0" dirty="0">
                <a:solidFill>
                  <a:schemeClr val="bg1"/>
                </a:solidFill>
                <a:latin typeface="Kruti Dev 010" pitchFamily="2" charset="0"/>
                <a:cs typeface="Arial" panose="020B0604020202020204" pitchFamily="34" charset="0"/>
              </a:rPr>
              <a:t>सूचना और </a:t>
            </a:r>
            <a:r>
              <a:rPr lang="hi-IN" sz="2800" b="0" cap="all" dirty="0">
                <a:solidFill>
                  <a:schemeClr val="bg1"/>
                </a:solidFill>
              </a:rPr>
              <a:t>जानकारियां</a:t>
            </a:r>
            <a:r>
              <a:rPr lang="en-US" sz="2800" b="0" dirty="0">
                <a:solidFill>
                  <a:schemeClr val="bg1"/>
                </a:solidFill>
                <a:latin typeface="Kruti Dev 010" pitchFamily="2" charset="0"/>
                <a:cs typeface="Arial" panose="020B0604020202020204" pitchFamily="34" charset="0"/>
              </a:rPr>
              <a:t> </a:t>
            </a:r>
            <a:r>
              <a:rPr lang="hi-IN" sz="2800" b="0" dirty="0">
                <a:solidFill>
                  <a:schemeClr val="bg1"/>
                </a:solidFill>
                <a:latin typeface="Kruti Dev 010" pitchFamily="2" charset="0"/>
                <a:cs typeface="Arial" panose="020B0604020202020204" pitchFamily="34" charset="0"/>
              </a:rPr>
              <a:t>जो </a:t>
            </a:r>
            <a:r>
              <a:rPr lang="en-US" sz="2800" cap="all" dirty="0">
                <a:solidFill>
                  <a:schemeClr val="bg1"/>
                </a:solidFill>
                <a:latin typeface="Arial" panose="020B0604020202020204" pitchFamily="34" charset="0"/>
                <a:cs typeface="Arial" panose="020B0604020202020204" pitchFamily="34" charset="0"/>
              </a:rPr>
              <a:t>CBO </a:t>
            </a:r>
            <a:r>
              <a:rPr lang="hi-IN" sz="2800" cap="all" dirty="0">
                <a:solidFill>
                  <a:schemeClr val="bg1"/>
                </a:solidFill>
                <a:latin typeface="Arial" panose="020B0604020202020204" pitchFamily="34" charset="0"/>
                <a:cs typeface="Arial" panose="020B0604020202020204" pitchFamily="34" charset="0"/>
              </a:rPr>
              <a:t>स्टाफ</a:t>
            </a:r>
            <a:r>
              <a:rPr lang="en-US" sz="2800" b="0" dirty="0">
                <a:solidFill>
                  <a:schemeClr val="bg1"/>
                </a:solidFill>
                <a:latin typeface="Arial" pitchFamily="34" charset="0"/>
                <a:cs typeface="Arial" pitchFamily="34" charset="0"/>
              </a:rPr>
              <a:t> </a:t>
            </a:r>
            <a:r>
              <a:rPr lang="hi-IN" sz="2800" b="0" dirty="0">
                <a:solidFill>
                  <a:schemeClr val="bg1"/>
                </a:solidFill>
                <a:latin typeface="Kruti Dev 010" pitchFamily="2" charset="0"/>
                <a:cs typeface="Arial" panose="020B0604020202020204" pitchFamily="34" charset="0"/>
              </a:rPr>
              <a:t>हाथ धोना, श्वसन स्वच्छता, दूरी बनाना/सोशल डिस्टेन्सिंग, सामाजिक भेद पर समुदाय को</a:t>
            </a:r>
            <a:r>
              <a:rPr lang="hi-IN" sz="3200" b="0" dirty="0">
                <a:solidFill>
                  <a:schemeClr val="bg1"/>
                </a:solidFill>
                <a:latin typeface="Kruti Dev 010" pitchFamily="2" charset="0"/>
                <a:cs typeface="Arial" panose="020B0604020202020204" pitchFamily="34" charset="0"/>
              </a:rPr>
              <a:t> </a:t>
            </a:r>
            <a:r>
              <a:rPr lang="hi-IN" sz="2800" b="0" cap="all" dirty="0">
                <a:solidFill>
                  <a:schemeClr val="bg1"/>
                </a:solidFill>
              </a:rPr>
              <a:t>देंगे </a:t>
            </a:r>
            <a:r>
              <a:rPr lang="hi-IN" sz="2800" b="0" dirty="0">
                <a:solidFill>
                  <a:schemeClr val="bg1"/>
                </a:solidFill>
                <a:latin typeface="Kruti Dev 010" pitchFamily="2" charset="0"/>
                <a:cs typeface="Arial" panose="020B0604020202020204" pitchFamily="34" charset="0"/>
              </a:rPr>
              <a:t>।</a:t>
            </a:r>
            <a:endParaRPr lang="en-US" sz="2800" b="0" dirty="0">
              <a:solidFill>
                <a:schemeClr val="bg1"/>
              </a:solidFill>
              <a:latin typeface="Kruti Dev 010" pitchFamily="2" charset="0"/>
              <a:cs typeface="Arial" panose="020B0604020202020204" pitchFamily="34" charset="0"/>
            </a:endParaRPr>
          </a:p>
        </p:txBody>
      </p:sp>
      <p:pic>
        <p:nvPicPr>
          <p:cNvPr id="166" name="Image" descr="Image"/>
          <p:cNvPicPr>
            <a:picLocks noChangeAspect="1"/>
          </p:cNvPicPr>
          <p:nvPr/>
        </p:nvPicPr>
        <p:blipFill>
          <a:blip r:embed="rId9"/>
          <a:stretch>
            <a:fillRect/>
          </a:stretch>
        </p:blipFill>
        <p:spPr>
          <a:xfrm>
            <a:off x="413573" y="9659956"/>
            <a:ext cx="3512315" cy="2283722"/>
          </a:xfrm>
          <a:prstGeom prst="rect">
            <a:avLst/>
          </a:prstGeom>
          <a:solidFill>
            <a:srgbClr val="002060"/>
          </a:solidFill>
          <a:ln w="12700" cap="flat">
            <a:noFill/>
            <a:miter lim="400000"/>
          </a:ln>
          <a:effectLst/>
        </p:spPr>
      </p:pic>
      <p:sp>
        <p:nvSpPr>
          <p:cNvPr id="167" name="2"/>
          <p:cNvSpPr txBox="1"/>
          <p:nvPr/>
        </p:nvSpPr>
        <p:spPr>
          <a:xfrm>
            <a:off x="9392879" y="5791120"/>
            <a:ext cx="315792" cy="564257"/>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2</a:t>
            </a:r>
          </a:p>
        </p:txBody>
      </p:sp>
      <p:grpSp>
        <p:nvGrpSpPr>
          <p:cNvPr id="181" name="Group"/>
          <p:cNvGrpSpPr/>
          <p:nvPr/>
        </p:nvGrpSpPr>
        <p:grpSpPr>
          <a:xfrm>
            <a:off x="4531312" y="2045201"/>
            <a:ext cx="5418066" cy="3069196"/>
            <a:chOff x="2827769" y="0"/>
            <a:chExt cx="3835339" cy="3069195"/>
          </a:xfrm>
          <a:solidFill>
            <a:srgbClr val="002060"/>
          </a:solidFill>
        </p:grpSpPr>
        <p:sp>
          <p:nvSpPr>
            <p:cNvPr id="176" name="Rounded Rectangle"/>
            <p:cNvSpPr/>
            <p:nvPr/>
          </p:nvSpPr>
          <p:spPr>
            <a:xfrm>
              <a:off x="2827769" y="0"/>
              <a:ext cx="3835339" cy="3069195"/>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2983219" y="499904"/>
              <a:ext cx="3542659" cy="2246764"/>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cap="all">
                  <a:solidFill>
                    <a:srgbClr val="262626"/>
                  </a:solidFill>
                </a:defRPr>
              </a:pPr>
              <a:r>
                <a:rPr lang="en-US" sz="2800" cap="all" dirty="0">
                  <a:solidFill>
                    <a:schemeClr val="bg1"/>
                  </a:solidFill>
                  <a:latin typeface="Arial" panose="020B0604020202020204" pitchFamily="34" charset="0"/>
                  <a:cs typeface="Arial" panose="020B0604020202020204" pitchFamily="34" charset="0"/>
                </a:rPr>
                <a:t>CBO </a:t>
              </a:r>
              <a:r>
                <a:rPr lang="hi-IN" sz="2800" cap="all" dirty="0">
                  <a:solidFill>
                    <a:schemeClr val="bg1"/>
                  </a:solidFill>
                  <a:latin typeface="Arial" panose="020B0604020202020204" pitchFamily="34" charset="0"/>
                  <a:cs typeface="Arial" panose="020B0604020202020204" pitchFamily="34" charset="0"/>
                </a:rPr>
                <a:t>स्टाफ की भूमिका</a:t>
              </a:r>
              <a:r>
                <a:rPr lang="en-US" sz="2800" cap="all" dirty="0">
                  <a:solidFill>
                    <a:schemeClr val="bg1"/>
                  </a:solidFill>
                  <a:latin typeface="Arial" panose="020B0604020202020204" pitchFamily="34" charset="0"/>
                  <a:cs typeface="Arial" panose="020B0604020202020204" pitchFamily="34" charset="0"/>
                </a:rPr>
                <a:t> </a:t>
              </a:r>
              <a:r>
                <a:rPr lang="hi-IN" sz="2800" cap="all" dirty="0">
                  <a:solidFill>
                    <a:schemeClr val="bg1"/>
                  </a:solidFill>
                  <a:latin typeface="Arial" panose="020B0604020202020204" pitchFamily="34" charset="0"/>
                  <a:cs typeface="Arial" panose="020B0604020202020204" pitchFamily="34" charset="0"/>
                </a:rPr>
                <a:t>और </a:t>
              </a:r>
              <a:r>
                <a:rPr lang="en-US" sz="2800" cap="all" dirty="0">
                  <a:solidFill>
                    <a:schemeClr val="bg1"/>
                  </a:solidFill>
                  <a:latin typeface="Arial" panose="020B0604020202020204" pitchFamily="34" charset="0"/>
                  <a:cs typeface="Arial" panose="020B0604020202020204" pitchFamily="34" charset="0"/>
                </a:rPr>
                <a:t>COVID-19 </a:t>
              </a:r>
              <a:r>
                <a:rPr lang="hi-IN" sz="2800" cap="all" dirty="0">
                  <a:solidFill>
                    <a:schemeClr val="bg1"/>
                  </a:solidFill>
                  <a:latin typeface="Arial" panose="020B0604020202020204" pitchFamily="34" charset="0"/>
                  <a:cs typeface="Arial" panose="020B0604020202020204" pitchFamily="34" charset="0"/>
                </a:rPr>
                <a:t>के बारे में</a:t>
              </a:r>
              <a:endParaRPr kumimoji="0" sz="28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lvl="0" algn="l" defTabSz="914400">
                <a:defRPr sz="2000" b="0">
                  <a:solidFill>
                    <a:srgbClr val="262626"/>
                  </a:solidFill>
                </a:defRPr>
              </a:pPr>
              <a:r>
                <a:rPr lang="hi-IN" sz="2800" b="0" dirty="0">
                  <a:solidFill>
                    <a:schemeClr val="bg1"/>
                  </a:solidFill>
                  <a:latin typeface="Arial" panose="020B0604020202020204" pitchFamily="34" charset="0"/>
                  <a:cs typeface="Arial" panose="020B0604020202020204" pitchFamily="34" charset="0"/>
                </a:rPr>
                <a:t>एक </a:t>
              </a:r>
              <a:r>
                <a:rPr lang="en-IN" sz="2800" b="0" dirty="0">
                  <a:solidFill>
                    <a:schemeClr val="bg1"/>
                  </a:solidFill>
                  <a:latin typeface="Arial" panose="020B0604020202020204" pitchFamily="34" charset="0"/>
                  <a:cs typeface="Arial" panose="020B0604020202020204" pitchFamily="34" charset="0"/>
                </a:rPr>
                <a:t>CBO </a:t>
              </a:r>
              <a:r>
                <a:rPr lang="hi-IN" sz="2800" b="0" dirty="0">
                  <a:solidFill>
                    <a:schemeClr val="bg1"/>
                  </a:solidFill>
                  <a:latin typeface="Arial" panose="020B0604020202020204" pitchFamily="34" charset="0"/>
                  <a:cs typeface="Arial" panose="020B0604020202020204" pitchFamily="34" charset="0"/>
                </a:rPr>
                <a:t>सदस्य की भूमिका और उनको</a:t>
              </a:r>
              <a:r>
                <a:rPr lang="en-US" sz="2800" b="0" dirty="0">
                  <a:solidFill>
                    <a:schemeClr val="bg1"/>
                  </a:solidFill>
                  <a:latin typeface="Arial" panose="020B0604020202020204" pitchFamily="34" charset="0"/>
                  <a:cs typeface="Arial" panose="020B0604020202020204" pitchFamily="34" charset="0"/>
                </a:rPr>
                <a:t> </a:t>
              </a:r>
              <a:r>
                <a:rPr lang="en-IN" sz="2800" b="0" dirty="0">
                  <a:solidFill>
                    <a:schemeClr val="bg1"/>
                  </a:solidFill>
                  <a:latin typeface="Arial" panose="020B0604020202020204" pitchFamily="34" charset="0"/>
                  <a:cs typeface="Arial" panose="020B0604020202020204" pitchFamily="34" charset="0"/>
                </a:rPr>
                <a:t>COVID-19 </a:t>
              </a:r>
              <a:r>
                <a:rPr lang="hi-IN" sz="2800" b="0" dirty="0">
                  <a:solidFill>
                    <a:schemeClr val="bg1"/>
                  </a:solidFill>
                  <a:latin typeface="Arial" panose="020B0604020202020204" pitchFamily="34" charset="0"/>
                  <a:cs typeface="Arial" panose="020B0604020202020204" pitchFamily="34" charset="0"/>
                </a:rPr>
                <a:t>के बारे में क्या समझने की जरूरत है</a:t>
              </a:r>
              <a:endParaRPr kumimoji="0" sz="28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179" name="1"/>
            <p:cNvSpPr txBox="1"/>
            <p:nvPr/>
          </p:nvSpPr>
          <p:spPr>
            <a:xfrm>
              <a:off x="6317828" y="26634"/>
              <a:ext cx="233755" cy="59503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1</a:t>
              </a:r>
            </a:p>
          </p:txBody>
        </p:sp>
      </p:grpSp>
      <p:grpSp>
        <p:nvGrpSpPr>
          <p:cNvPr id="187" name="Group"/>
          <p:cNvGrpSpPr/>
          <p:nvPr/>
        </p:nvGrpSpPr>
        <p:grpSpPr>
          <a:xfrm>
            <a:off x="16440832" y="8591520"/>
            <a:ext cx="5336327" cy="2588564"/>
            <a:chOff x="832739" y="772899"/>
            <a:chExt cx="5336326" cy="2588563"/>
          </a:xfrm>
          <a:solidFill>
            <a:srgbClr val="002060"/>
          </a:solidFill>
        </p:grpSpPr>
        <p:sp>
          <p:nvSpPr>
            <p:cNvPr id="183" name="Rounded Rectangle"/>
            <p:cNvSpPr/>
            <p:nvPr/>
          </p:nvSpPr>
          <p:spPr>
            <a:xfrm>
              <a:off x="832739" y="772899"/>
              <a:ext cx="5336326" cy="2588563"/>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186" name="6"/>
            <p:cNvSpPr txBox="1"/>
            <p:nvPr/>
          </p:nvSpPr>
          <p:spPr>
            <a:xfrm>
              <a:off x="832739" y="943417"/>
              <a:ext cx="652949"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IN" dirty="0">
                  <a:solidFill>
                    <a:schemeClr val="bg1"/>
                  </a:solidFill>
                  <a:latin typeface="Arial" panose="020B0604020202020204" pitchFamily="34" charset="0"/>
                  <a:cs typeface="Arial" panose="020B0604020202020204" pitchFamily="34" charset="0"/>
                </a:rPr>
                <a:t>7</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grpSp>
        <p:nvGrpSpPr>
          <p:cNvPr id="52" name="Group">
            <a:extLst>
              <a:ext uri="{FF2B5EF4-FFF2-40B4-BE49-F238E27FC236}">
                <a16:creationId xmlns:a16="http://schemas.microsoft.com/office/drawing/2014/main" id="{A7D7F538-82D2-F842-9DAC-B1958F8EB169}"/>
              </a:ext>
            </a:extLst>
          </p:cNvPr>
          <p:cNvGrpSpPr/>
          <p:nvPr/>
        </p:nvGrpSpPr>
        <p:grpSpPr>
          <a:xfrm>
            <a:off x="16333219" y="2505174"/>
            <a:ext cx="5613790" cy="5916575"/>
            <a:chOff x="4061906" y="1100727"/>
            <a:chExt cx="5334175" cy="5916567"/>
          </a:xfrm>
          <a:solidFill>
            <a:srgbClr val="002060"/>
          </a:solidFill>
        </p:grpSpPr>
        <p:sp>
          <p:nvSpPr>
            <p:cNvPr id="54" name="Rounded Rectangle">
              <a:extLst>
                <a:ext uri="{FF2B5EF4-FFF2-40B4-BE49-F238E27FC236}">
                  <a16:creationId xmlns:a16="http://schemas.microsoft.com/office/drawing/2014/main" id="{24FC6BBE-2678-F04A-87B2-560A1BEFE1BF}"/>
                </a:ext>
              </a:extLst>
            </p:cNvPr>
            <p:cNvSpPr/>
            <p:nvPr/>
          </p:nvSpPr>
          <p:spPr>
            <a:xfrm>
              <a:off x="4061906" y="4082527"/>
              <a:ext cx="5334175" cy="2934767"/>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55" name="TextBox 24">
              <a:extLst>
                <a:ext uri="{FF2B5EF4-FFF2-40B4-BE49-F238E27FC236}">
                  <a16:creationId xmlns:a16="http://schemas.microsoft.com/office/drawing/2014/main" id="{0F30043E-CDDB-5843-81B0-61D93BE72AC0}"/>
                </a:ext>
              </a:extLst>
            </p:cNvPr>
            <p:cNvSpPr txBox="1"/>
            <p:nvPr/>
          </p:nvSpPr>
          <p:spPr>
            <a:xfrm>
              <a:off x="4602313" y="1100727"/>
              <a:ext cx="4660255" cy="2739203"/>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a:solidFill>
                    <a:srgbClr val="262626"/>
                  </a:solidFill>
                </a:defRPr>
              </a:pPr>
              <a:r>
                <a:rPr lang="hi-IN" sz="2800" dirty="0">
                  <a:solidFill>
                    <a:schemeClr val="bg1"/>
                  </a:solidFill>
                </a:rPr>
                <a:t>बहिष्कार/कलंक और भेदभाव</a:t>
              </a:r>
              <a:endParaRPr lang="en-US" sz="2800" dirty="0">
                <a:solidFill>
                  <a:schemeClr val="bg1"/>
                </a:solidFill>
              </a:endParaRPr>
            </a:p>
            <a:p>
              <a:pPr algn="l" defTabSz="914400">
                <a:defRPr sz="2000" b="0">
                  <a:solidFill>
                    <a:srgbClr val="262626"/>
                  </a:solidFill>
                </a:defRPr>
              </a:pPr>
              <a:r>
                <a:rPr lang="hi-IN" sz="2400" dirty="0">
                  <a:solidFill>
                    <a:schemeClr val="bg1"/>
                  </a:solidFill>
                </a:rPr>
                <a:t>इस सत्र में कोरोनावायरस के बारे में मिथक और गलत </a:t>
              </a:r>
              <a:r>
                <a:rPr lang="hi-IN" sz="2400" b="0" dirty="0">
                  <a:solidFill>
                    <a:schemeClr val="bg1"/>
                  </a:solidFill>
                </a:rPr>
                <a:t>धारणाएं</a:t>
              </a:r>
              <a:r>
                <a:rPr lang="hi-IN" sz="2400" dirty="0">
                  <a:solidFill>
                    <a:schemeClr val="bg1"/>
                  </a:solidFill>
                </a:rPr>
                <a:t>, और कई डर जो विभिन्न स्तरों पर बहिष्कार/कलंक प्रभावित व्यवहार के रूप में सामने आते हैं।</a:t>
              </a:r>
              <a:r>
                <a:rPr lang="en-IN" sz="2400" b="0" dirty="0">
                  <a:solidFill>
                    <a:srgbClr val="FFFFFF"/>
                  </a:solidFill>
                  <a:latin typeface="Arial" panose="020B0604020202020204" pitchFamily="34" charset="0"/>
                  <a:cs typeface="Arial" panose="020B0604020202020204" pitchFamily="34" charset="0"/>
                </a:rPr>
                <a:t>. COVID-19 </a:t>
              </a:r>
              <a:r>
                <a:rPr lang="hi-IN" sz="2400" b="0" dirty="0">
                  <a:solidFill>
                    <a:srgbClr val="FFFFFF"/>
                  </a:solidFill>
                  <a:latin typeface="Arial" panose="020B0604020202020204" pitchFamily="34" charset="0"/>
                  <a:cs typeface="Arial" panose="020B0604020202020204" pitchFamily="34" charset="0"/>
                </a:rPr>
                <a:t>से जुड़े कलंक से निपटने </a:t>
              </a:r>
              <a:r>
                <a:rPr lang="en-IN" sz="2400" b="0" dirty="0">
                  <a:solidFill>
                    <a:srgbClr val="FFFFFF"/>
                  </a:solidFill>
                  <a:latin typeface="Arial" panose="020B0604020202020204" pitchFamily="34" charset="0"/>
                  <a:cs typeface="Arial" panose="020B0604020202020204" pitchFamily="34" charset="0"/>
                </a:rPr>
                <a:t> </a:t>
              </a:r>
              <a:r>
                <a:rPr lang="hi-IN" sz="2400" b="0" dirty="0">
                  <a:solidFill>
                    <a:srgbClr val="FFFFFF"/>
                  </a:solidFill>
                  <a:latin typeface="Arial" panose="020B0604020202020204" pitchFamily="34" charset="0"/>
                  <a:cs typeface="Arial" panose="020B0604020202020204" pitchFamily="34" charset="0"/>
                </a:rPr>
                <a:t>के लिए </a:t>
              </a:r>
              <a:r>
                <a:rPr lang="en-IN" sz="2400" b="0" dirty="0">
                  <a:solidFill>
                    <a:srgbClr val="FFFFFF"/>
                  </a:solidFill>
                  <a:latin typeface="Arial" panose="020B0604020202020204" pitchFamily="34" charset="0"/>
                  <a:cs typeface="Arial" panose="020B0604020202020204" pitchFamily="34" charset="0"/>
                </a:rPr>
                <a:t>SHG </a:t>
              </a:r>
              <a:r>
                <a:rPr lang="hi-IN" sz="2400" b="0" dirty="0">
                  <a:solidFill>
                    <a:srgbClr val="FFFFFF"/>
                  </a:solidFill>
                  <a:latin typeface="Arial" panose="020B0604020202020204" pitchFamily="34" charset="0"/>
                  <a:cs typeface="Arial" panose="020B0604020202020204" pitchFamily="34" charset="0"/>
                </a:rPr>
                <a:t>क्या कर सकते हैं</a:t>
              </a:r>
              <a:endParaRPr kumimoji="0"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7" name="5">
              <a:extLst>
                <a:ext uri="{FF2B5EF4-FFF2-40B4-BE49-F238E27FC236}">
                  <a16:creationId xmlns:a16="http://schemas.microsoft.com/office/drawing/2014/main" id="{ABE35C90-A6D4-864A-ACEE-85DA6E2805F3}"/>
                </a:ext>
              </a:extLst>
            </p:cNvPr>
            <p:cNvSpPr txBox="1"/>
            <p:nvPr/>
          </p:nvSpPr>
          <p:spPr>
            <a:xfrm rot="10615655" flipH="1" flipV="1">
              <a:off x="4151177" y="4217263"/>
              <a:ext cx="384734"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IN"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6</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pic>
        <p:nvPicPr>
          <p:cNvPr id="48" name="Picture 2" descr="Picture 2">
            <a:extLst>
              <a:ext uri="{FF2B5EF4-FFF2-40B4-BE49-F238E27FC236}">
                <a16:creationId xmlns:a16="http://schemas.microsoft.com/office/drawing/2014/main" id="{01BB2BE5-DBDD-B048-A1DC-51ED5D69343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5526" y="2589804"/>
            <a:ext cx="2747562" cy="2529968"/>
          </a:xfrm>
          <a:prstGeom prst="rect">
            <a:avLst/>
          </a:prstGeom>
          <a:ln w="12700">
            <a:miter lim="400000"/>
          </a:ln>
        </p:spPr>
      </p:pic>
      <p:pic>
        <p:nvPicPr>
          <p:cNvPr id="49" name="Picture 2" descr="Picture 2">
            <a:extLst>
              <a:ext uri="{FF2B5EF4-FFF2-40B4-BE49-F238E27FC236}">
                <a16:creationId xmlns:a16="http://schemas.microsoft.com/office/drawing/2014/main" id="{6139FA84-FD50-F740-8B84-EF5C9B5AD64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656396" y="11132858"/>
            <a:ext cx="3214223" cy="2588563"/>
          </a:xfrm>
          <a:prstGeom prst="rect">
            <a:avLst/>
          </a:prstGeom>
          <a:ln w="12700" cap="flat">
            <a:noFill/>
            <a:miter lim="400000"/>
          </a:ln>
          <a:effectLst>
            <a:outerShdw blurRad="63500" dist="25400" dir="5400000" rotWithShape="0">
              <a:srgbClr val="000000">
                <a:alpha val="50000"/>
              </a:srgbClr>
            </a:outerShdw>
          </a:effectLst>
        </p:spPr>
      </p:pic>
      <p:pic>
        <p:nvPicPr>
          <p:cNvPr id="50" name="Image" descr="Image">
            <a:extLst>
              <a:ext uri="{FF2B5EF4-FFF2-40B4-BE49-F238E27FC236}">
                <a16:creationId xmlns:a16="http://schemas.microsoft.com/office/drawing/2014/main" id="{7A7FD983-5AB3-DF47-859F-10E72D487A7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433977" y="6167841"/>
            <a:ext cx="2767857" cy="1802940"/>
          </a:xfrm>
          <a:prstGeom prst="rect">
            <a:avLst/>
          </a:prstGeom>
          <a:ln w="12700">
            <a:noFill/>
            <a:miter lim="400000"/>
          </a:ln>
        </p:spPr>
      </p:pic>
      <p:sp>
        <p:nvSpPr>
          <p:cNvPr id="40" name="Rounded Rectangle">
            <a:extLst>
              <a:ext uri="{FF2B5EF4-FFF2-40B4-BE49-F238E27FC236}">
                <a16:creationId xmlns:a16="http://schemas.microsoft.com/office/drawing/2014/main" id="{E5F49118-3B13-2E43-959F-B95E82134698}"/>
              </a:ext>
            </a:extLst>
          </p:cNvPr>
          <p:cNvSpPr/>
          <p:nvPr/>
        </p:nvSpPr>
        <p:spPr>
          <a:xfrm>
            <a:off x="4529448" y="9013214"/>
            <a:ext cx="5418066" cy="3725885"/>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sz="3200">
                <a:solidFill>
                  <a:srgbClr val="262626"/>
                </a:solidFill>
              </a:defRPr>
            </a:pPr>
            <a:r>
              <a:rPr kumimoji="0" lang="en-US"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rPr>
              <a:t> </a:t>
            </a: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41" name="TextBox 24">
            <a:extLst>
              <a:ext uri="{FF2B5EF4-FFF2-40B4-BE49-F238E27FC236}">
                <a16:creationId xmlns:a16="http://schemas.microsoft.com/office/drawing/2014/main" id="{54C9FF14-5A90-0B40-B0C6-9A3A88C3C08E}"/>
              </a:ext>
            </a:extLst>
          </p:cNvPr>
          <p:cNvSpPr txBox="1"/>
          <p:nvPr/>
        </p:nvSpPr>
        <p:spPr>
          <a:xfrm>
            <a:off x="4853614" y="9466300"/>
            <a:ext cx="4890385" cy="830993"/>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cap="all">
                <a:solidFill>
                  <a:srgbClr val="262626"/>
                </a:solidFill>
              </a:defRPr>
            </a:pPr>
            <a:r>
              <a:rPr lang="hi-IN" sz="2400" b="0" cap="all" dirty="0">
                <a:solidFill>
                  <a:schemeClr val="bg1"/>
                </a:solidFill>
                <a:latin typeface="Arial" panose="020B0604020202020204" pitchFamily="34" charset="0"/>
                <a:cs typeface="Arial" panose="020B0604020202020204" pitchFamily="34" charset="0"/>
              </a:rPr>
              <a:t>समुदाय और </a:t>
            </a:r>
            <a:r>
              <a:rPr lang="hi-IN" sz="2400" b="0" cap="all" dirty="0">
                <a:solidFill>
                  <a:schemeClr val="bg1"/>
                </a:solidFill>
              </a:rPr>
              <a:t>परिवार</a:t>
            </a:r>
            <a:r>
              <a:rPr lang="hi-IN" sz="2400" b="0" cap="all" dirty="0">
                <a:solidFill>
                  <a:schemeClr val="bg1"/>
                </a:solidFill>
                <a:latin typeface="Arial" panose="020B0604020202020204" pitchFamily="34" charset="0"/>
                <a:cs typeface="Arial" panose="020B0604020202020204" pitchFamily="34" charset="0"/>
              </a:rPr>
              <a:t> के लिए सुरक्षित अभ्यास</a:t>
            </a:r>
            <a:endParaRPr kumimoji="0" lang="en-US"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pic>
        <p:nvPicPr>
          <p:cNvPr id="42" name="Picture 41">
            <a:extLst>
              <a:ext uri="{FF2B5EF4-FFF2-40B4-BE49-F238E27FC236}">
                <a16:creationId xmlns:a16="http://schemas.microsoft.com/office/drawing/2014/main" id="{A10E5C58-CAFA-7B48-8EFF-76B266FB96D1}"/>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43073" y="6085579"/>
            <a:ext cx="2903036" cy="2283722"/>
          </a:xfrm>
          <a:prstGeom prst="rect">
            <a:avLst/>
          </a:prstGeom>
        </p:spPr>
      </p:pic>
      <p:sp>
        <p:nvSpPr>
          <p:cNvPr id="44" name="1">
            <a:extLst>
              <a:ext uri="{FF2B5EF4-FFF2-40B4-BE49-F238E27FC236}">
                <a16:creationId xmlns:a16="http://schemas.microsoft.com/office/drawing/2014/main" id="{0E6807C0-982A-A745-A3D2-2A4052C427B6}"/>
              </a:ext>
            </a:extLst>
          </p:cNvPr>
          <p:cNvSpPr txBox="1"/>
          <p:nvPr/>
        </p:nvSpPr>
        <p:spPr>
          <a:xfrm>
            <a:off x="9385672" y="9060853"/>
            <a:ext cx="488115" cy="595035"/>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3</a:t>
            </a:r>
            <a:endPar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2" name="TextBox 1">
            <a:extLst>
              <a:ext uri="{FF2B5EF4-FFF2-40B4-BE49-F238E27FC236}">
                <a16:creationId xmlns:a16="http://schemas.microsoft.com/office/drawing/2014/main" id="{58BD1735-38D3-F345-A496-E032CA7CB140}"/>
              </a:ext>
            </a:extLst>
          </p:cNvPr>
          <p:cNvSpPr txBox="1"/>
          <p:nvPr/>
        </p:nvSpPr>
        <p:spPr>
          <a:xfrm>
            <a:off x="4823252" y="10297293"/>
            <a:ext cx="489038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b="0" dirty="0">
                <a:solidFill>
                  <a:schemeClr val="bg1"/>
                </a:solidFill>
                <a:latin typeface="Arial" panose="020B0604020202020204" pitchFamily="34" charset="0"/>
                <a:cs typeface="Arial" panose="020B0604020202020204" pitchFamily="34" charset="0"/>
              </a:rPr>
              <a:t>COVID-19 </a:t>
            </a:r>
            <a:r>
              <a:rPr lang="hi-IN" sz="2400" b="0" dirty="0">
                <a:solidFill>
                  <a:schemeClr val="bg1"/>
                </a:solidFill>
                <a:latin typeface="Arial" panose="020B0604020202020204" pitchFamily="34" charset="0"/>
                <a:cs typeface="Arial" panose="020B0604020202020204" pitchFamily="34" charset="0"/>
              </a:rPr>
              <a:t>के प्रबंधन के लिए समुदाय</a:t>
            </a:r>
            <a:r>
              <a:rPr lang="en-US" sz="2400" b="0" dirty="0">
                <a:solidFill>
                  <a:schemeClr val="bg1"/>
                </a:solidFill>
                <a:latin typeface="Arial" panose="020B0604020202020204" pitchFamily="34" charset="0"/>
                <a:cs typeface="Arial" panose="020B0604020202020204" pitchFamily="34" charset="0"/>
              </a:rPr>
              <a:t> </a:t>
            </a:r>
            <a:r>
              <a:rPr lang="hi-IN" sz="2400" b="0" dirty="0">
                <a:solidFill>
                  <a:schemeClr val="bg1"/>
                </a:solidFill>
                <a:latin typeface="Arial" panose="020B0604020202020204" pitchFamily="34" charset="0"/>
                <a:cs typeface="Arial" panose="020B0604020202020204" pitchFamily="34" charset="0"/>
              </a:rPr>
              <a:t>समर्थित इनपुट कैसे आवश्यक है। यह भाग इस बात पर ध्यान देता है कि समुदाय को सही जानकारी देने के लिए </a:t>
            </a:r>
            <a:r>
              <a:rPr lang="en-US" sz="2400" b="0" dirty="0">
                <a:solidFill>
                  <a:schemeClr val="bg1"/>
                </a:solidFill>
                <a:latin typeface="Arial" panose="020B0604020202020204" pitchFamily="34" charset="0"/>
                <a:cs typeface="Arial" panose="020B0604020202020204" pitchFamily="34" charset="0"/>
              </a:rPr>
              <a:t>SHG </a:t>
            </a:r>
            <a:r>
              <a:rPr lang="hi-IN" sz="2400" b="0" dirty="0">
                <a:solidFill>
                  <a:schemeClr val="bg1"/>
                </a:solidFill>
                <a:latin typeface="Arial" panose="020B0604020202020204" pitchFamily="34" charset="0"/>
                <a:cs typeface="Arial" panose="020B0604020202020204" pitchFamily="34" charset="0"/>
              </a:rPr>
              <a:t>और </a:t>
            </a:r>
            <a:r>
              <a:rPr lang="en-US" sz="2400" b="0" dirty="0">
                <a:solidFill>
                  <a:schemeClr val="bg1"/>
                </a:solidFill>
                <a:latin typeface="Arial" panose="020B0604020202020204" pitchFamily="34" charset="0"/>
                <a:cs typeface="Arial" panose="020B0604020202020204" pitchFamily="34" charset="0"/>
              </a:rPr>
              <a:t>CBO </a:t>
            </a:r>
            <a:r>
              <a:rPr lang="hi-IN" sz="2400" b="0" dirty="0">
                <a:solidFill>
                  <a:schemeClr val="bg1"/>
                </a:solidFill>
                <a:latin typeface="Arial" panose="020B0604020202020204" pitchFamily="34" charset="0"/>
                <a:cs typeface="Arial" panose="020B0604020202020204" pitchFamily="34" charset="0"/>
              </a:rPr>
              <a:t>एक साथ कैसे काम कर सकते हैं।</a:t>
            </a:r>
            <a:endParaRPr lang="en-US" sz="2400" b="0" dirty="0">
              <a:solidFill>
                <a:schemeClr val="bg1"/>
              </a:solidFill>
              <a:latin typeface="Arial" panose="020B0604020202020204" pitchFamily="34" charset="0"/>
              <a:cs typeface="Arial" panose="020B0604020202020204" pitchFamily="34" charset="0"/>
            </a:endParaRPr>
          </a:p>
        </p:txBody>
      </p:sp>
      <p:sp>
        <p:nvSpPr>
          <p:cNvPr id="46" name="1">
            <a:extLst>
              <a:ext uri="{FF2B5EF4-FFF2-40B4-BE49-F238E27FC236}">
                <a16:creationId xmlns:a16="http://schemas.microsoft.com/office/drawing/2014/main" id="{F7992023-1272-B140-BDC2-14A03E1DABEA}"/>
              </a:ext>
            </a:extLst>
          </p:cNvPr>
          <p:cNvSpPr txBox="1"/>
          <p:nvPr/>
        </p:nvSpPr>
        <p:spPr>
          <a:xfrm>
            <a:off x="16412339" y="2331566"/>
            <a:ext cx="488115" cy="595035"/>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5</a:t>
            </a:r>
            <a:endPar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nvGrpSpPr>
          <p:cNvPr id="51" name="Group">
            <a:extLst>
              <a:ext uri="{FF2B5EF4-FFF2-40B4-BE49-F238E27FC236}">
                <a16:creationId xmlns:a16="http://schemas.microsoft.com/office/drawing/2014/main" id="{64BB2AAD-056D-3347-8538-DEBDE795E06B}"/>
              </a:ext>
            </a:extLst>
          </p:cNvPr>
          <p:cNvGrpSpPr/>
          <p:nvPr/>
        </p:nvGrpSpPr>
        <p:grpSpPr>
          <a:xfrm>
            <a:off x="10551074" y="10135385"/>
            <a:ext cx="5336327" cy="3007659"/>
            <a:chOff x="807674" y="950392"/>
            <a:chExt cx="5336326" cy="3007658"/>
          </a:xfrm>
          <a:solidFill>
            <a:srgbClr val="002060"/>
          </a:solidFill>
        </p:grpSpPr>
        <p:sp>
          <p:nvSpPr>
            <p:cNvPr id="53" name="Rounded Rectangle">
              <a:extLst>
                <a:ext uri="{FF2B5EF4-FFF2-40B4-BE49-F238E27FC236}">
                  <a16:creationId xmlns:a16="http://schemas.microsoft.com/office/drawing/2014/main" id="{70877B79-15D6-4747-B934-82626EBB60D9}"/>
                </a:ext>
              </a:extLst>
            </p:cNvPr>
            <p:cNvSpPr/>
            <p:nvPr/>
          </p:nvSpPr>
          <p:spPr>
            <a:xfrm>
              <a:off x="807674" y="950392"/>
              <a:ext cx="5336326" cy="3007658"/>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8" name="6">
              <a:extLst>
                <a:ext uri="{FF2B5EF4-FFF2-40B4-BE49-F238E27FC236}">
                  <a16:creationId xmlns:a16="http://schemas.microsoft.com/office/drawing/2014/main" id="{ABBE973B-706D-F643-B5A0-10B172A0DA01}"/>
                </a:ext>
              </a:extLst>
            </p:cNvPr>
            <p:cNvSpPr txBox="1"/>
            <p:nvPr/>
          </p:nvSpPr>
          <p:spPr>
            <a:xfrm>
              <a:off x="857063" y="1062757"/>
              <a:ext cx="652949"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IN" dirty="0">
                  <a:solidFill>
                    <a:schemeClr val="bg1"/>
                  </a:solidFill>
                  <a:latin typeface="Arial" panose="020B0604020202020204" pitchFamily="34" charset="0"/>
                  <a:cs typeface="Arial" panose="020B0604020202020204" pitchFamily="34" charset="0"/>
                </a:rPr>
                <a:t>4</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sp>
        <p:nvSpPr>
          <p:cNvPr id="4" name="TextBox 3">
            <a:extLst>
              <a:ext uri="{FF2B5EF4-FFF2-40B4-BE49-F238E27FC236}">
                <a16:creationId xmlns:a16="http://schemas.microsoft.com/office/drawing/2014/main" id="{1D5B747B-2F0B-9C44-8C5B-18D1246579C6}"/>
              </a:ext>
            </a:extLst>
          </p:cNvPr>
          <p:cNvSpPr txBox="1"/>
          <p:nvPr/>
        </p:nvSpPr>
        <p:spPr>
          <a:xfrm>
            <a:off x="10871191" y="10552682"/>
            <a:ext cx="468337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rPr>
              <a:t>COVID-19 </a:t>
            </a:r>
            <a:r>
              <a:rPr lang="hi-IN" sz="2400" b="0" dirty="0">
                <a:solidFill>
                  <a:schemeClr val="bg1"/>
                </a:solidFill>
                <a:latin typeface="Arial" panose="020B0604020202020204" pitchFamily="34" charset="0"/>
                <a:cs typeface="Arial" panose="020B0604020202020204" pitchFamily="34" charset="0"/>
              </a:rPr>
              <a:t>संवेदनशील व्यवहार</a:t>
            </a:r>
            <a:endPar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59" name="TextBox 24">
            <a:extLst>
              <a:ext uri="{FF2B5EF4-FFF2-40B4-BE49-F238E27FC236}">
                <a16:creationId xmlns:a16="http://schemas.microsoft.com/office/drawing/2014/main" id="{CB6C8D2C-EA4F-1840-B2D5-315DDEF65F90}"/>
              </a:ext>
            </a:extLst>
          </p:cNvPr>
          <p:cNvSpPr txBox="1"/>
          <p:nvPr/>
        </p:nvSpPr>
        <p:spPr>
          <a:xfrm>
            <a:off x="10976822" y="11033450"/>
            <a:ext cx="4798474" cy="1938988"/>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algn="l" defTabSz="914400">
              <a:defRPr sz="2000" b="0">
                <a:solidFill>
                  <a:srgbClr val="262626"/>
                </a:solidFill>
              </a:defRPr>
            </a:pPr>
            <a:r>
              <a:rPr lang="hi-IN" sz="2400" b="0" dirty="0">
                <a:solidFill>
                  <a:schemeClr val="bg1"/>
                </a:solidFill>
                <a:latin typeface="Arial" panose="020B0604020202020204" pitchFamily="34" charset="0"/>
                <a:cs typeface="Arial" panose="020B0604020202020204" pitchFamily="34" charset="0"/>
              </a:rPr>
              <a:t>स्वास्थ्य, टीकाकरण, पोषण, पालन-पोषण और मनोसामाजिक देखभाल महत्वपूर्ण अभ्यास हैं </a:t>
            </a:r>
            <a:r>
              <a:rPr lang="en-US" sz="2400" b="0" dirty="0">
                <a:solidFill>
                  <a:schemeClr val="bg1"/>
                </a:solidFill>
                <a:latin typeface="Arial" panose="020B0604020202020204" pitchFamily="34" charset="0"/>
                <a:cs typeface="Arial" panose="020B0604020202020204" pitchFamily="34" charset="0"/>
              </a:rPr>
              <a:t> </a:t>
            </a:r>
            <a:r>
              <a:rPr lang="hi-IN" sz="2400" b="0" dirty="0">
                <a:solidFill>
                  <a:schemeClr val="bg1"/>
                </a:solidFill>
                <a:latin typeface="Arial" panose="020B0604020202020204" pitchFamily="34" charset="0"/>
                <a:cs typeface="Arial" panose="020B0604020202020204" pitchFamily="34" charset="0"/>
              </a:rPr>
              <a:t>जिनसे कई कमज़ोर सदस्य वंचित रह सकते हैं ।</a:t>
            </a:r>
            <a:r>
              <a:rPr lang="en-US" sz="2400" b="0" dirty="0">
                <a:solidFill>
                  <a:schemeClr val="bg1"/>
                </a:solidFill>
                <a:latin typeface="Arial" panose="020B0604020202020204" pitchFamily="34" charset="0"/>
                <a:cs typeface="Arial" panose="020B0604020202020204" pitchFamily="34" charset="0"/>
              </a:rPr>
              <a:t> SHG </a:t>
            </a:r>
            <a:r>
              <a:rPr lang="hi-IN" sz="2400" b="0" dirty="0">
                <a:solidFill>
                  <a:schemeClr val="bg1"/>
                </a:solidFill>
                <a:latin typeface="Arial" panose="020B0604020202020204" pitchFamily="34" charset="0"/>
                <a:cs typeface="Arial" panose="020B0604020202020204" pitchFamily="34" charset="0"/>
              </a:rPr>
              <a:t>सदस्य क्या कर सकते हैं?</a:t>
            </a:r>
            <a:endParaRPr lang="en-US" sz="2400" b="0" dirty="0">
              <a:solidFill>
                <a:schemeClr val="bg1"/>
              </a:solidFill>
              <a:latin typeface="Arial" panose="020B0604020202020204" pitchFamily="34" charset="0"/>
              <a:cs typeface="Arial" panose="020B0604020202020204" pitchFamily="34" charset="0"/>
            </a:endParaRPr>
          </a:p>
        </p:txBody>
      </p:sp>
      <p:sp>
        <p:nvSpPr>
          <p:cNvPr id="60" name="TextBox 24">
            <a:extLst>
              <a:ext uri="{FF2B5EF4-FFF2-40B4-BE49-F238E27FC236}">
                <a16:creationId xmlns:a16="http://schemas.microsoft.com/office/drawing/2014/main" id="{F31B37A6-A96A-2B46-A1F4-3B644D96D2F2}"/>
              </a:ext>
            </a:extLst>
          </p:cNvPr>
          <p:cNvSpPr txBox="1"/>
          <p:nvPr/>
        </p:nvSpPr>
        <p:spPr>
          <a:xfrm>
            <a:off x="17131231" y="5885713"/>
            <a:ext cx="4302746" cy="1384990"/>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cap="all">
                <a:solidFill>
                  <a:srgbClr val="FFFFFF"/>
                </a:solidFill>
              </a:defRPr>
            </a:pPr>
            <a:r>
              <a:rPr lang="hi-IN" sz="2800" cap="all" dirty="0">
                <a:solidFill>
                  <a:schemeClr val="bg1"/>
                </a:solidFill>
                <a:latin typeface="Arial" panose="020B0604020202020204" pitchFamily="34" charset="0"/>
                <a:cs typeface="Arial" panose="020B0604020202020204" pitchFamily="34" charset="0"/>
              </a:rPr>
              <a:t>संचार और व्यक्तिगत सुरक्षा</a:t>
            </a:r>
            <a:endParaRPr kumimoji="0" sz="28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lvl="0" algn="l" defTabSz="914400">
              <a:defRPr sz="2000" b="0">
                <a:solidFill>
                  <a:srgbClr val="FFFFFF"/>
                </a:solidFill>
              </a:defRPr>
            </a:pPr>
            <a:r>
              <a:rPr lang="hi-IN" sz="2800" b="0" dirty="0">
                <a:solidFill>
                  <a:schemeClr val="bg1"/>
                </a:solidFill>
                <a:latin typeface="Arial" panose="020B0604020202020204" pitchFamily="34" charset="0"/>
                <a:cs typeface="Arial" panose="020B0604020202020204" pitchFamily="34" charset="0"/>
              </a:rPr>
              <a:t>खुद की सुरक्षा का ख्याल कैसे रखा जाए</a:t>
            </a:r>
            <a:endParaRPr kumimoji="0" sz="28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66" name="TextBox 24">
            <a:extLst>
              <a:ext uri="{FF2B5EF4-FFF2-40B4-BE49-F238E27FC236}">
                <a16:creationId xmlns:a16="http://schemas.microsoft.com/office/drawing/2014/main" id="{80B42492-D289-E143-B3F1-4AB55DA65F9C}"/>
              </a:ext>
            </a:extLst>
          </p:cNvPr>
          <p:cNvSpPr txBox="1"/>
          <p:nvPr/>
        </p:nvSpPr>
        <p:spPr>
          <a:xfrm>
            <a:off x="16901954" y="8845985"/>
            <a:ext cx="4872309" cy="523216"/>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cap="all">
                <a:solidFill>
                  <a:srgbClr val="FFFFFF"/>
                </a:solidFill>
              </a:defRPr>
            </a:pPr>
            <a:r>
              <a:rPr lang="hi-IN" sz="2800" cap="all" dirty="0">
                <a:solidFill>
                  <a:schemeClr val="bg1"/>
                </a:solidFill>
                <a:latin typeface="Arial" panose="020B0604020202020204" pitchFamily="34" charset="0"/>
                <a:cs typeface="Arial" panose="020B0604020202020204" pitchFamily="34" charset="0"/>
              </a:rPr>
              <a:t>शहरी क्षेत्रों की संचार</a:t>
            </a:r>
            <a:r>
              <a:rPr lang="en-US" sz="2800" cap="all" dirty="0">
                <a:solidFill>
                  <a:schemeClr val="bg1"/>
                </a:solidFill>
                <a:latin typeface="Arial" panose="020B0604020202020204" pitchFamily="34" charset="0"/>
                <a:cs typeface="Arial" panose="020B0604020202020204" pitchFamily="34" charset="0"/>
              </a:rPr>
              <a:t> </a:t>
            </a:r>
            <a:r>
              <a:rPr lang="hi-IN" sz="2800" cap="all" dirty="0">
                <a:solidFill>
                  <a:schemeClr val="bg1"/>
                </a:solidFill>
                <a:latin typeface="Arial" panose="020B0604020202020204" pitchFamily="34" charset="0"/>
                <a:cs typeface="Arial" panose="020B0604020202020204" pitchFamily="34" charset="0"/>
              </a:rPr>
              <a:t>आवश्यकताएँ</a:t>
            </a:r>
            <a:endParaRPr kumimoji="0" sz="28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 name="TextBox 4">
            <a:extLst>
              <a:ext uri="{FF2B5EF4-FFF2-40B4-BE49-F238E27FC236}">
                <a16:creationId xmlns:a16="http://schemas.microsoft.com/office/drawing/2014/main" id="{CE7122E8-FF47-0C4E-BE69-F6AAB52DA5FB}"/>
              </a:ext>
            </a:extLst>
          </p:cNvPr>
          <p:cNvSpPr txBox="1"/>
          <p:nvPr/>
        </p:nvSpPr>
        <p:spPr>
          <a:xfrm>
            <a:off x="17093781" y="9635893"/>
            <a:ext cx="434019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hi-IN" sz="2800" b="0" dirty="0">
                <a:solidFill>
                  <a:schemeClr val="bg1"/>
                </a:solidFill>
                <a:latin typeface="Arial" panose="020B0604020202020204" pitchFamily="34" charset="0"/>
                <a:cs typeface="Arial" panose="020B0604020202020204" pitchFamily="34" charset="0"/>
              </a:rPr>
              <a:t>विशेष जरूरतें और शहरी चुनौतियां और </a:t>
            </a:r>
            <a:r>
              <a:rPr lang="en-US" sz="2800" b="0" dirty="0">
                <a:solidFill>
                  <a:schemeClr val="bg1"/>
                </a:solidFill>
                <a:latin typeface="Arial" panose="020B0604020202020204" pitchFamily="34" charset="0"/>
                <a:cs typeface="Arial" panose="020B0604020202020204" pitchFamily="34" charset="0"/>
              </a:rPr>
              <a:t>SHGs</a:t>
            </a:r>
            <a:r>
              <a:rPr lang="hi-IN" sz="2800" b="0" dirty="0">
                <a:solidFill>
                  <a:schemeClr val="bg1"/>
                </a:solidFill>
                <a:latin typeface="Arial" panose="020B0604020202020204" pitchFamily="34" charset="0"/>
                <a:cs typeface="Arial" panose="020B0604020202020204" pitchFamily="34" charset="0"/>
              </a:rPr>
              <a:t> कैसे योगदान दे सकते हैं</a:t>
            </a:r>
            <a:endParaRPr lang="en-US" sz="2800" b="0" dirty="0">
              <a:solidFill>
                <a:schemeClr val="bg1"/>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43968C34-31D1-114F-983D-99A01B15E8F8}"/>
              </a:ext>
            </a:extLst>
          </p:cNvPr>
          <p:cNvPicPr>
            <a:picLocks noChangeAspect="1"/>
          </p:cNvPicPr>
          <p:nvPr/>
        </p:nvPicPr>
        <p:blipFill>
          <a:blip r:embed="rId14" cstate="email">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80580" y="13065101"/>
            <a:ext cx="1488607" cy="487823"/>
          </a:xfrm>
          <a:prstGeom prst="rect">
            <a:avLst/>
          </a:prstGeom>
        </p:spPr>
      </p:pic>
      <p:pic>
        <p:nvPicPr>
          <p:cNvPr id="61" name="Picture 60">
            <a:extLst>
              <a:ext uri="{FF2B5EF4-FFF2-40B4-BE49-F238E27FC236}">
                <a16:creationId xmlns:a16="http://schemas.microsoft.com/office/drawing/2014/main" id="{E66949D5-0225-C542-9172-90B774E2822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769" y="12783813"/>
            <a:ext cx="1488607" cy="942081"/>
          </a:xfrm>
          <a:prstGeom prst="rect">
            <a:avLst/>
          </a:prstGeom>
        </p:spPr>
      </p:pic>
    </p:spTree>
    <p:extLst>
      <p:ext uri="{BB962C8B-B14F-4D97-AF65-F5344CB8AC3E}">
        <p14:creationId xmlns:p14="http://schemas.microsoft.com/office/powerpoint/2010/main" val="126785448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1000" tmFilter="0, 0; .2, .5; .8, .5; 1, 0"/>
                                        <p:tgtEl>
                                          <p:spTgt spid="149"/>
                                        </p:tgtEl>
                                      </p:cBhvr>
                                    </p:animEffect>
                                    <p:animScale>
                                      <p:cBhvr>
                                        <p:cTn id="7" dur="500" autoRev="1" fill="hold"/>
                                        <p:tgtEl>
                                          <p:spTgt spid="1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p:cNvGrpSpPr/>
          <p:nvPr/>
        </p:nvGrpSpPr>
        <p:grpSpPr>
          <a:xfrm>
            <a:off x="-25400" y="1227392"/>
            <a:ext cx="24434800" cy="3551948"/>
            <a:chOff x="0" y="1"/>
            <a:chExt cx="24434800" cy="3551947"/>
          </a:xfrm>
        </p:grpSpPr>
        <p:sp>
          <p:nvSpPr>
            <p:cNvPr id="267" name="Rectangle"/>
            <p:cNvSpPr/>
            <p:nvPr/>
          </p:nvSpPr>
          <p:spPr>
            <a:xfrm>
              <a:off x="0" y="1"/>
              <a:ext cx="24434800" cy="3551947"/>
            </a:xfrm>
            <a:prstGeom prst="rect">
              <a:avLst/>
            </a:prstGeom>
            <a:solidFill>
              <a:srgbClr val="002060"/>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10801946" y="188450"/>
              <a:ext cx="2830904" cy="31803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lang="hi-IN" b="0" dirty="0">
                  <a:solidFill>
                    <a:schemeClr val="bg1"/>
                  </a:solidFill>
                  <a:latin typeface="Kruti Dev 010" pitchFamily="2" charset="0"/>
                  <a:cs typeface="Arial" panose="020B0604020202020204" pitchFamily="34" charset="0"/>
                </a:rPr>
                <a:t>सत्र 3</a:t>
              </a:r>
              <a:endParaRPr lang="hi-IN" b="0" dirty="0">
                <a:solidFill>
                  <a:schemeClr val="bg1"/>
                </a:solidFill>
                <a:latin typeface="Arial" panose="020B0604020202020204" pitchFamily="34" charset="0"/>
                <a:cs typeface="Arial" panose="020B0604020202020204" pitchFamily="34" charset="0"/>
              </a:endParaRPr>
            </a:p>
            <a:p>
              <a:endParaRPr b="0" dirty="0">
                <a:solidFill>
                  <a:schemeClr val="bg1"/>
                </a:solidFill>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7832969" y="2313399"/>
              <a:ext cx="9144000" cy="10567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002135"/>
                  </a:solidFill>
                </a:defRPr>
              </a:lvl1pPr>
            </a:lstStyle>
            <a:p>
              <a:r>
                <a:rPr lang="hi-IN" sz="3200" dirty="0">
                  <a:solidFill>
                    <a:schemeClr val="bg1"/>
                  </a:solidFill>
                  <a:latin typeface="Kruti Dev 010" pitchFamily="2" charset="0"/>
                  <a:cs typeface="Arial" panose="020B0604020202020204" pitchFamily="34" charset="0"/>
                </a:rPr>
                <a:t>रोकथाम: समुदाय और घर में सुरक्षित व्यवहार</a:t>
              </a:r>
              <a:endParaRPr lang="en-US" sz="3200" dirty="0">
                <a:solidFill>
                  <a:schemeClr val="bg1"/>
                </a:solidFill>
                <a:latin typeface="Kruti Dev 010" pitchFamily="2"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p:txBody>
        </p:sp>
        <p:sp>
          <p:nvSpPr>
            <p:cNvPr id="270" name="Line"/>
            <p:cNvSpPr/>
            <p:nvPr/>
          </p:nvSpPr>
          <p:spPr>
            <a:xfrm>
              <a:off x="8860603" y="2052575"/>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0AEE70C-0074-B647-9DD8-561D3F6568FE}"/>
              </a:ext>
            </a:extLst>
          </p:cNvPr>
          <p:cNvGrpSpPr/>
          <p:nvPr/>
        </p:nvGrpSpPr>
        <p:grpSpPr>
          <a:xfrm>
            <a:off x="574821" y="8673828"/>
            <a:ext cx="5382481" cy="3217458"/>
            <a:chOff x="102217" y="8673828"/>
            <a:chExt cx="5855086" cy="3217458"/>
          </a:xfrm>
        </p:grpSpPr>
        <p:sp>
          <p:nvSpPr>
            <p:cNvPr id="40" name="Rounded Rectangle">
              <a:extLst>
                <a:ext uri="{FF2B5EF4-FFF2-40B4-BE49-F238E27FC236}">
                  <a16:creationId xmlns:a16="http://schemas.microsoft.com/office/drawing/2014/main" id="{9934CF74-A54B-9844-ABE9-2D0E0DC9D8C5}"/>
                </a:ext>
              </a:extLst>
            </p:cNvPr>
            <p:cNvSpPr/>
            <p:nvPr/>
          </p:nvSpPr>
          <p:spPr>
            <a:xfrm>
              <a:off x="102217"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 name="Arrow 10">
              <a:extLst>
                <a:ext uri="{FF2B5EF4-FFF2-40B4-BE49-F238E27FC236}">
                  <a16:creationId xmlns:a16="http://schemas.microsoft.com/office/drawing/2014/main" id="{4357D072-E561-3C47-90CE-DE5DDEE4E648}"/>
                </a:ext>
              </a:extLst>
            </p:cNvPr>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2" name="CREATE…">
              <a:extLst>
                <a:ext uri="{FF2B5EF4-FFF2-40B4-BE49-F238E27FC236}">
                  <a16:creationId xmlns:a16="http://schemas.microsoft.com/office/drawing/2014/main" id="{8A3BF296-8CBE-D84D-84D1-366993F00A12}"/>
                </a:ext>
              </a:extLst>
            </p:cNvPr>
            <p:cNvSpPr txBox="1"/>
            <p:nvPr/>
          </p:nvSpPr>
          <p:spPr>
            <a:xfrm>
              <a:off x="189182" y="10201864"/>
              <a:ext cx="5681149" cy="1272143"/>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none" lIns="50800" tIns="50800" rIns="50800" bIns="50800" anchor="ctr">
              <a:spAutoFit/>
            </a:bodyPr>
            <a:lstStyle/>
            <a:p>
              <a:pPr>
                <a:defRPr sz="3800"/>
              </a:pPr>
              <a:r>
                <a:rPr lang="hi-IN" dirty="0"/>
                <a:t>सहयोगी वातावरण बनाना</a:t>
              </a:r>
            </a:p>
            <a:p>
              <a:pPr>
                <a:defRPr sz="3800"/>
              </a:pPr>
              <a:endParaRPr b="0" dirty="0">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E35C1914-CAE3-5349-B044-0F400F5CE054}"/>
              </a:ext>
            </a:extLst>
          </p:cNvPr>
          <p:cNvGrpSpPr/>
          <p:nvPr/>
        </p:nvGrpSpPr>
        <p:grpSpPr>
          <a:xfrm>
            <a:off x="12349256" y="8673828"/>
            <a:ext cx="5589129" cy="3201267"/>
            <a:chOff x="18426696" y="8673828"/>
            <a:chExt cx="5855087" cy="3201267"/>
          </a:xfrm>
          <a:solidFill>
            <a:schemeClr val="accent1">
              <a:lumMod val="20000"/>
              <a:lumOff val="80000"/>
            </a:schemeClr>
          </a:solidFill>
        </p:grpSpPr>
        <p:sp>
          <p:nvSpPr>
            <p:cNvPr id="45" name="Rounded Rectangle">
              <a:extLst>
                <a:ext uri="{FF2B5EF4-FFF2-40B4-BE49-F238E27FC236}">
                  <a16:creationId xmlns:a16="http://schemas.microsoft.com/office/drawing/2014/main" id="{A0C44AE4-919F-4F45-9430-EA4FC56CC404}"/>
                </a:ext>
              </a:extLst>
            </p:cNvPr>
            <p:cNvSpPr/>
            <p:nvPr/>
          </p:nvSpPr>
          <p:spPr>
            <a:xfrm>
              <a:off x="18426696" y="9768392"/>
              <a:ext cx="5855087"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46" name="Arrow 10">
              <a:extLst>
                <a:ext uri="{FF2B5EF4-FFF2-40B4-BE49-F238E27FC236}">
                  <a16:creationId xmlns:a16="http://schemas.microsoft.com/office/drawing/2014/main" id="{B366ED9A-5A93-DD4F-8BE7-1E29D044EF39}"/>
                </a:ext>
              </a:extLst>
            </p:cNvPr>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7" name="HOME CARE">
              <a:extLst>
                <a:ext uri="{FF2B5EF4-FFF2-40B4-BE49-F238E27FC236}">
                  <a16:creationId xmlns:a16="http://schemas.microsoft.com/office/drawing/2014/main" id="{E0C43A68-E4F5-F840-ABEF-05DC17D62F35}"/>
                </a:ext>
              </a:extLst>
            </p:cNvPr>
            <p:cNvSpPr txBox="1"/>
            <p:nvPr/>
          </p:nvSpPr>
          <p:spPr>
            <a:xfrm>
              <a:off x="19871026" y="10201865"/>
              <a:ext cx="2966419" cy="1272143"/>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lvl1pPr>
                <a:defRPr sz="3800" spc="-341">
                  <a:solidFill>
                    <a:srgbClr val="FFFFFF"/>
                  </a:solidFill>
                </a:defRPr>
              </a:lvl1pPr>
            </a:lstStyle>
            <a:p>
              <a:r>
                <a:rPr lang="hi-IN" dirty="0">
                  <a:solidFill>
                    <a:schemeClr val="tx1"/>
                  </a:solidFill>
                </a:rPr>
                <a:t>घर पर देखभाल</a:t>
              </a:r>
            </a:p>
            <a:p>
              <a:endParaRPr b="0" dirty="0">
                <a:solidFill>
                  <a:schemeClr val="tx1"/>
                </a:solidFill>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490FDC79-60FA-0E41-969D-5158AB9D3195}"/>
              </a:ext>
            </a:extLst>
          </p:cNvPr>
          <p:cNvGrpSpPr/>
          <p:nvPr/>
        </p:nvGrpSpPr>
        <p:grpSpPr>
          <a:xfrm>
            <a:off x="18457416" y="8634728"/>
            <a:ext cx="5351763" cy="3217458"/>
            <a:chOff x="12318536" y="8673828"/>
            <a:chExt cx="5855086" cy="3217458"/>
          </a:xfrm>
        </p:grpSpPr>
        <p:sp>
          <p:nvSpPr>
            <p:cNvPr id="50" name="Rounded Rectangle">
              <a:extLst>
                <a:ext uri="{FF2B5EF4-FFF2-40B4-BE49-F238E27FC236}">
                  <a16:creationId xmlns:a16="http://schemas.microsoft.com/office/drawing/2014/main" id="{EAEA25E8-FBC9-9B44-9761-4D0BCEF7F1A1}"/>
                </a:ext>
              </a:extLst>
            </p:cNvPr>
            <p:cNvSpPr/>
            <p:nvPr/>
          </p:nvSpPr>
          <p:spPr>
            <a:xfrm>
              <a:off x="12318536"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 name="Arrow 10">
              <a:extLst>
                <a:ext uri="{FF2B5EF4-FFF2-40B4-BE49-F238E27FC236}">
                  <a16:creationId xmlns:a16="http://schemas.microsoft.com/office/drawing/2014/main" id="{6916833C-5BF2-3E4E-A396-1D1EB16C122D}"/>
                </a:ext>
              </a:extLst>
            </p:cNvPr>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2" name="HOME…">
              <a:extLst>
                <a:ext uri="{FF2B5EF4-FFF2-40B4-BE49-F238E27FC236}">
                  <a16:creationId xmlns:a16="http://schemas.microsoft.com/office/drawing/2014/main" id="{EFAE728B-B371-7E41-945A-D26411774452}"/>
                </a:ext>
              </a:extLst>
            </p:cNvPr>
            <p:cNvSpPr txBox="1"/>
            <p:nvPr/>
          </p:nvSpPr>
          <p:spPr>
            <a:xfrm>
              <a:off x="12889105" y="9878698"/>
              <a:ext cx="4781192" cy="1918474"/>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nchor="ctr">
              <a:spAutoFit/>
            </a:bodyPr>
            <a:lstStyle/>
            <a:p>
              <a:pPr>
                <a:defRPr sz="3800"/>
              </a:pPr>
              <a:r>
                <a:rPr lang="hi-IN" sz="4000" dirty="0">
                  <a:latin typeface="Kruti Dev 010" pitchFamily="2" charset="0"/>
                  <a:cs typeface="Arial" panose="020B0604020202020204" pitchFamily="34" charset="0"/>
                </a:rPr>
                <a:t>शहर से घर के लिए वापस यात्रा करना</a:t>
              </a:r>
              <a:endParaRPr lang="en-US" sz="4000" dirty="0">
                <a:latin typeface="Arial" panose="020B0604020202020204" pitchFamily="34" charset="0"/>
                <a:cs typeface="Arial" panose="020B0604020202020204" pitchFamily="34" charset="0"/>
              </a:endParaRPr>
            </a:p>
            <a:p>
              <a:pPr>
                <a:defRPr sz="3800"/>
              </a:pPr>
              <a:r>
                <a:rPr lang="en-US" b="0" dirty="0">
                  <a:latin typeface="Arial" panose="020B0604020202020204" pitchFamily="34" charset="0"/>
                  <a:cs typeface="Arial" panose="020B0604020202020204" pitchFamily="34" charset="0"/>
                </a:rPr>
                <a:t> </a:t>
              </a:r>
            </a:p>
          </p:txBody>
        </p:sp>
      </p:grpSp>
      <p:grpSp>
        <p:nvGrpSpPr>
          <p:cNvPr id="54" name="Group 53">
            <a:extLst>
              <a:ext uri="{FF2B5EF4-FFF2-40B4-BE49-F238E27FC236}">
                <a16:creationId xmlns:a16="http://schemas.microsoft.com/office/drawing/2014/main" id="{939066D1-471D-364C-AA09-104FAE8CD6A0}"/>
              </a:ext>
            </a:extLst>
          </p:cNvPr>
          <p:cNvGrpSpPr/>
          <p:nvPr/>
        </p:nvGrpSpPr>
        <p:grpSpPr>
          <a:xfrm>
            <a:off x="6361018" y="8731967"/>
            <a:ext cx="5589129" cy="3170282"/>
            <a:chOff x="6210377" y="8704813"/>
            <a:chExt cx="5855086" cy="3170282"/>
          </a:xfrm>
          <a:solidFill>
            <a:schemeClr val="accent1">
              <a:lumMod val="20000"/>
              <a:lumOff val="80000"/>
            </a:schemeClr>
          </a:solidFill>
        </p:grpSpPr>
        <p:sp>
          <p:nvSpPr>
            <p:cNvPr id="55" name="Rounded Rectangle">
              <a:extLst>
                <a:ext uri="{FF2B5EF4-FFF2-40B4-BE49-F238E27FC236}">
                  <a16:creationId xmlns:a16="http://schemas.microsoft.com/office/drawing/2014/main" id="{B3A89FE8-4A5A-7143-90CD-4E0EB033E2D1}"/>
                </a:ext>
              </a:extLst>
            </p:cNvPr>
            <p:cNvSpPr/>
            <p:nvPr/>
          </p:nvSpPr>
          <p:spPr>
            <a:xfrm>
              <a:off x="6210377" y="9768392"/>
              <a:ext cx="5855086"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6" name="Arrow 10">
              <a:extLst>
                <a:ext uri="{FF2B5EF4-FFF2-40B4-BE49-F238E27FC236}">
                  <a16:creationId xmlns:a16="http://schemas.microsoft.com/office/drawing/2014/main" id="{CB16F733-B4C9-1B4A-A8C8-D9123E491553}"/>
                </a:ext>
              </a:extLst>
            </p:cNvPr>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7" name="HOME…">
              <a:extLst>
                <a:ext uri="{FF2B5EF4-FFF2-40B4-BE49-F238E27FC236}">
                  <a16:creationId xmlns:a16="http://schemas.microsoft.com/office/drawing/2014/main" id="{9D20653C-1F23-7E4E-8698-44FCE01076AB}"/>
                </a:ext>
              </a:extLst>
            </p:cNvPr>
            <p:cNvSpPr txBox="1"/>
            <p:nvPr/>
          </p:nvSpPr>
          <p:spPr>
            <a:xfrm>
              <a:off x="6331179" y="9963826"/>
              <a:ext cx="5608655" cy="1856919"/>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p>
              <a:pPr>
                <a:defRPr sz="3800">
                  <a:solidFill>
                    <a:srgbClr val="FFFFFF"/>
                  </a:solidFill>
                </a:defRPr>
              </a:pPr>
              <a:r>
                <a:rPr lang="hi-IN" dirty="0">
                  <a:solidFill>
                    <a:schemeClr val="tx1"/>
                  </a:solidFill>
                </a:rPr>
                <a:t>घर पर अलग-थलग होना/</a:t>
              </a:r>
              <a:r>
                <a:rPr lang="en-IN" dirty="0">
                  <a:solidFill>
                    <a:schemeClr val="tx1"/>
                  </a:solidFill>
                </a:rPr>
                <a:t>QUARATINE-</a:t>
              </a:r>
              <a:r>
                <a:rPr lang="hi-IN" dirty="0">
                  <a:solidFill>
                    <a:schemeClr val="tx1"/>
                  </a:solidFill>
                </a:rPr>
                <a:t>स्वयं</a:t>
              </a:r>
            </a:p>
            <a:p>
              <a:pPr>
                <a:defRPr sz="3800">
                  <a:solidFill>
                    <a:srgbClr val="FFFFFF"/>
                  </a:solidFill>
                </a:defRPr>
              </a:pPr>
              <a:endParaRPr lang="en-US" b="0" dirty="0">
                <a:solidFill>
                  <a:schemeClr val="tx1"/>
                </a:solidFill>
                <a:latin typeface="Arial" panose="020B0604020202020204" pitchFamily="34" charset="0"/>
                <a:cs typeface="Arial" panose="020B0604020202020204" pitchFamily="34" charset="0"/>
              </a:endParaRPr>
            </a:p>
          </p:txBody>
        </p:sp>
      </p:grpSp>
      <p:pic>
        <p:nvPicPr>
          <p:cNvPr id="31" name="Picture 30">
            <a:extLst>
              <a:ext uri="{FF2B5EF4-FFF2-40B4-BE49-F238E27FC236}">
                <a16:creationId xmlns:a16="http://schemas.microsoft.com/office/drawing/2014/main" id="{3FA1C7B6-4643-F148-B467-BC068258ED4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614983" y="5996029"/>
            <a:ext cx="2992693" cy="2354252"/>
          </a:xfrm>
          <a:prstGeom prst="rect">
            <a:avLst/>
          </a:prstGeom>
        </p:spPr>
      </p:pic>
      <p:pic>
        <p:nvPicPr>
          <p:cNvPr id="4" name="Picture 3">
            <a:extLst>
              <a:ext uri="{FF2B5EF4-FFF2-40B4-BE49-F238E27FC236}">
                <a16:creationId xmlns:a16="http://schemas.microsoft.com/office/drawing/2014/main" id="{B81ADF3A-DB70-0A47-A5A7-333C4B3335EC}"/>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2787" y="5377679"/>
            <a:ext cx="3013944" cy="3169301"/>
          </a:xfrm>
          <a:prstGeom prst="rect">
            <a:avLst/>
          </a:prstGeom>
        </p:spPr>
      </p:pic>
      <p:pic>
        <p:nvPicPr>
          <p:cNvPr id="27" name="Image" descr="Image">
            <a:extLst>
              <a:ext uri="{FF2B5EF4-FFF2-40B4-BE49-F238E27FC236}">
                <a16:creationId xmlns:a16="http://schemas.microsoft.com/office/drawing/2014/main" id="{1B0929F9-C1F5-1747-92D5-5EF6709753FC}"/>
              </a:ext>
            </a:extLst>
          </p:cNvPr>
          <p:cNvPicPr>
            <a:picLocks noChangeAspect="1"/>
          </p:cNvPicPr>
          <p:nvPr/>
        </p:nvPicPr>
        <p:blipFill>
          <a:blip r:embed="rId5"/>
          <a:stretch>
            <a:fillRect/>
          </a:stretch>
        </p:blipFill>
        <p:spPr>
          <a:xfrm>
            <a:off x="19609301" y="6057659"/>
            <a:ext cx="3618560" cy="2471436"/>
          </a:xfrm>
          <a:prstGeom prst="rect">
            <a:avLst/>
          </a:prstGeom>
          <a:ln w="12700">
            <a:miter lim="400000"/>
          </a:ln>
        </p:spPr>
      </p:pic>
      <p:pic>
        <p:nvPicPr>
          <p:cNvPr id="28" name="Image" descr="Image">
            <a:extLst>
              <a:ext uri="{FF2B5EF4-FFF2-40B4-BE49-F238E27FC236}">
                <a16:creationId xmlns:a16="http://schemas.microsoft.com/office/drawing/2014/main" id="{C00F6271-F9BC-8A4A-912F-3F6FC1D52F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3085" y="5788071"/>
            <a:ext cx="2309574" cy="2971589"/>
          </a:xfrm>
          <a:prstGeom prst="rect">
            <a:avLst/>
          </a:prstGeom>
          <a:ln w="12700">
            <a:miter lim="400000"/>
          </a:ln>
        </p:spPr>
      </p:pic>
      <p:pic>
        <p:nvPicPr>
          <p:cNvPr id="29" name="Picture 28">
            <a:extLst>
              <a:ext uri="{FF2B5EF4-FFF2-40B4-BE49-F238E27FC236}">
                <a16:creationId xmlns:a16="http://schemas.microsoft.com/office/drawing/2014/main" id="{561E8DAB-832D-4847-90ED-21A1CAEAE3A3}"/>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30" name="Picture 29">
            <a:extLst>
              <a:ext uri="{FF2B5EF4-FFF2-40B4-BE49-F238E27FC236}">
                <a16:creationId xmlns:a16="http://schemas.microsoft.com/office/drawing/2014/main" id="{E7589822-99C3-8B4D-8E96-6C278E43EB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59012612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Rounded Rectangle"/>
          <p:cNvSpPr/>
          <p:nvPr/>
        </p:nvSpPr>
        <p:spPr>
          <a:xfrm>
            <a:off x="1998901" y="200066"/>
            <a:ext cx="20169219" cy="1298090"/>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5727954" y="475091"/>
            <a:ext cx="12212830" cy="841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cap="all" spc="96">
                <a:solidFill>
                  <a:srgbClr val="002135"/>
                </a:solidFill>
              </a:defRPr>
            </a:lvl1pPr>
          </a:lstStyle>
          <a:p>
            <a:pPr algn="ctr"/>
            <a:r>
              <a:rPr lang="hi-IN" sz="4800" dirty="0">
                <a:latin typeface="Arial" panose="020B0604020202020204" pitchFamily="34" charset="0"/>
                <a:cs typeface="Arial" panose="020B0604020202020204" pitchFamily="34" charset="0"/>
              </a:rPr>
              <a:t>रिस्पांस और नियंत्रण - सहयोगी वातावरण बनाना </a:t>
            </a:r>
            <a:endParaRPr sz="48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E3AA3FFF-8233-2D46-A6C6-6C29CB52E5EE}"/>
              </a:ext>
            </a:extLst>
          </p:cNvPr>
          <p:cNvGrpSpPr/>
          <p:nvPr/>
        </p:nvGrpSpPr>
        <p:grpSpPr>
          <a:xfrm>
            <a:off x="1228725" y="1950805"/>
            <a:ext cx="7334888" cy="10324600"/>
            <a:chOff x="772820" y="1722740"/>
            <a:chExt cx="5578992" cy="10324600"/>
          </a:xfrm>
          <a:solidFill>
            <a:srgbClr val="002060"/>
          </a:solidFill>
        </p:grpSpPr>
        <p:sp>
          <p:nvSpPr>
            <p:cNvPr id="635" name="Rounded Rectangle"/>
            <p:cNvSpPr/>
            <p:nvPr/>
          </p:nvSpPr>
          <p:spPr>
            <a:xfrm>
              <a:off x="772820" y="1722740"/>
              <a:ext cx="5578992" cy="10324600"/>
            </a:xfrm>
            <a:prstGeom prst="roundRect">
              <a:avLst>
                <a:gd name="adj" fmla="val 3415"/>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39" name="Talk to and…"/>
            <p:cNvSpPr txBox="1"/>
            <p:nvPr/>
          </p:nvSpPr>
          <p:spPr>
            <a:xfrm>
              <a:off x="1152479" y="2197650"/>
              <a:ext cx="4819673" cy="1222066"/>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1022350">
                <a:lnSpc>
                  <a:spcPct val="90000"/>
                </a:lnSpc>
                <a:spcBef>
                  <a:spcPts val="900"/>
                </a:spcBef>
                <a:defRPr sz="2600" cap="all"/>
              </a:pPr>
              <a:r>
                <a:rPr lang="hi-IN" sz="4000" dirty="0">
                  <a:solidFill>
                    <a:schemeClr val="bg1"/>
                  </a:solidFill>
                  <a:latin typeface="Arial" panose="020B0604020202020204" pitchFamily="34" charset="0"/>
                  <a:cs typeface="Arial" panose="020B0604020202020204" pitchFamily="34" charset="0"/>
                </a:rPr>
                <a:t>स्थानीय प्रभावशाली व्यक्तियों की पहचान करें</a:t>
              </a:r>
              <a:endParaRPr sz="4000" dirty="0">
                <a:solidFill>
                  <a:schemeClr val="bg1"/>
                </a:solidFill>
                <a:latin typeface="Arial" panose="020B0604020202020204" pitchFamily="34" charset="0"/>
                <a:cs typeface="Arial" panose="020B0604020202020204" pitchFamily="34" charset="0"/>
              </a:endParaRPr>
            </a:p>
          </p:txBody>
        </p:sp>
      </p:grpSp>
      <p:sp>
        <p:nvSpPr>
          <p:cNvPr id="636" name="Rounded Rectangle"/>
          <p:cNvSpPr/>
          <p:nvPr/>
        </p:nvSpPr>
        <p:spPr>
          <a:xfrm>
            <a:off x="8828332" y="1950805"/>
            <a:ext cx="7126438" cy="10324600"/>
          </a:xfrm>
          <a:prstGeom prst="roundRect">
            <a:avLst>
              <a:gd name="adj" fmla="val 3415"/>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40" name="PLAN COMMUNITY…"/>
          <p:cNvSpPr txBox="1"/>
          <p:nvPr/>
        </p:nvSpPr>
        <p:spPr>
          <a:xfrm>
            <a:off x="9638981" y="2314499"/>
            <a:ext cx="5677220" cy="1333698"/>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p>
            <a:pPr lvl="0"/>
            <a:r>
              <a:rPr lang="hi-IN" sz="4000" dirty="0">
                <a:latin typeface="Kruti Dev 010" pitchFamily="2" charset="0"/>
                <a:cs typeface="Arial" panose="020B0604020202020204" pitchFamily="34" charset="0"/>
              </a:rPr>
              <a:t>सामुदायिक सहयोग की योजना बनाना</a:t>
            </a:r>
          </a:p>
        </p:txBody>
      </p:sp>
      <p:sp>
        <p:nvSpPr>
          <p:cNvPr id="637" name="Rounded Rectangle"/>
          <p:cNvSpPr/>
          <p:nvPr/>
        </p:nvSpPr>
        <p:spPr>
          <a:xfrm>
            <a:off x="16219489" y="1950805"/>
            <a:ext cx="7126438" cy="10324600"/>
          </a:xfrm>
          <a:prstGeom prst="roundRect">
            <a:avLst>
              <a:gd name="adj" fmla="val 3374"/>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6765419" y="2249815"/>
            <a:ext cx="5998308"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600"/>
            </a:pPr>
            <a:r>
              <a:rPr lang="hi-IN" sz="4000" dirty="0">
                <a:solidFill>
                  <a:schemeClr val="bg1"/>
                </a:solidFill>
                <a:latin typeface="Arial" panose="020B0604020202020204" pitchFamily="34" charset="0"/>
                <a:cs typeface="Arial" panose="020B0604020202020204" pitchFamily="34" charset="0"/>
              </a:rPr>
              <a:t>स्वास्थ्य विभाग के साथ समन्वय करें।</a:t>
            </a:r>
            <a:endParaRPr lang="en-US" sz="4000" dirty="0">
              <a:solidFill>
                <a:schemeClr val="bg1"/>
              </a:solidFill>
              <a:latin typeface="Arial" panose="020B0604020202020204" pitchFamily="34" charset="0"/>
              <a:cs typeface="Arial" panose="020B0604020202020204" pitchFamily="34" charset="0"/>
            </a:endParaRPr>
          </a:p>
        </p:txBody>
      </p:sp>
      <p:sp>
        <p:nvSpPr>
          <p:cNvPr id="26" name="Make a list of local influencers (Gram Pradhan, Religious Leaders, Teachers, any other)…">
            <a:extLst>
              <a:ext uri="{FF2B5EF4-FFF2-40B4-BE49-F238E27FC236}">
                <a16:creationId xmlns:a16="http://schemas.microsoft.com/office/drawing/2014/main" id="{C43402E2-91B7-5443-9086-16FC7C6786EA}"/>
              </a:ext>
            </a:extLst>
          </p:cNvPr>
          <p:cNvSpPr txBox="1"/>
          <p:nvPr/>
        </p:nvSpPr>
        <p:spPr>
          <a:xfrm>
            <a:off x="1664415" y="4143171"/>
            <a:ext cx="6336585" cy="6817249"/>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309563" indent="-254000" algn="just">
              <a:buFont typeface="Times New Roman" panose="02020603050405020304" pitchFamily="18" charset="0"/>
              <a:buChar char="•"/>
              <a:tabLst>
                <a:tab pos="280988" algn="l"/>
              </a:tabLst>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अपने प्रभावशाली व्यक्तियों के साथ संपर्क में रहें</a:t>
            </a:r>
          </a:p>
          <a:p>
            <a:pPr marL="309563" indent="-254000" algn="just">
              <a:buFont typeface="Times New Roman" panose="02020603050405020304" pitchFamily="18" charset="0"/>
              <a:buChar char="•"/>
              <a:tabLst>
                <a:tab pos="280988" algn="l"/>
              </a:tabLst>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समझाएँ और स्थिति और प्रोटोकॉल / आदेशों / अधिसूचनाओं पर चर्चा करें और प्रमुख संदेश देने में उनका सहयोग लें।</a:t>
            </a:r>
          </a:p>
          <a:p>
            <a:pPr marL="309563" indent="-254000" algn="just">
              <a:buFont typeface="Times New Roman" panose="02020603050405020304" pitchFamily="18" charset="0"/>
              <a:buChar char="•"/>
              <a:tabLst>
                <a:tab pos="280988" algn="l"/>
              </a:tabLst>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सामुदायिक और सांस्कृतिक नेटवर्क की पहचान करें और उन्हें जानकारी के साथ तैयार रखें</a:t>
            </a: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28" name="Make a list of high risk groups in the village…">
            <a:extLst>
              <a:ext uri="{FF2B5EF4-FFF2-40B4-BE49-F238E27FC236}">
                <a16:creationId xmlns:a16="http://schemas.microsoft.com/office/drawing/2014/main" id="{5CA5E515-D5EA-0846-B01B-E8EF109DA1AD}"/>
              </a:ext>
            </a:extLst>
          </p:cNvPr>
          <p:cNvSpPr txBox="1"/>
          <p:nvPr/>
        </p:nvSpPr>
        <p:spPr>
          <a:xfrm>
            <a:off x="8999303" y="3679621"/>
            <a:ext cx="6733863" cy="6817249"/>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479425" lvl="1" indent="-225425" algn="just">
              <a:buFont typeface="Times New Roman" panose="02020603050405020304" pitchFamily="18" charset="0"/>
              <a:buChar char="•"/>
              <a:tabLst>
                <a:tab pos="393700" algn="l"/>
              </a:tabLst>
            </a:pPr>
            <a:r>
              <a:rPr lang="hi-IN"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गांव में उच्च जोखिम वाले बच्चों और महिलाओं के साथ-साथ  </a:t>
            </a:r>
            <a:r>
              <a:rPr lang="en-US"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LODOR </a:t>
            </a:r>
            <a:r>
              <a:rPr lang="hi-IN"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परिवारों की सूची बनाएं</a:t>
            </a:r>
          </a:p>
          <a:p>
            <a:pPr marL="479425" lvl="1" indent="-225425" algn="just">
              <a:buFont typeface="Times New Roman" panose="02020603050405020304" pitchFamily="18" charset="0"/>
              <a:buChar char="•"/>
              <a:tabLst>
                <a:tab pos="393700" algn="l"/>
              </a:tabLst>
            </a:pPr>
            <a:r>
              <a:rPr lang="en-US"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SHG </a:t>
            </a:r>
            <a:r>
              <a:rPr lang="hi-IN"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सदस्यों की पहचान करें जो ऐसे परिवारों तक पहुंच बनाकर उन्हें महत्वपूर्ण संदेश दे सकते हैं</a:t>
            </a:r>
          </a:p>
          <a:p>
            <a:pPr marL="479425" lvl="1" indent="-225425" algn="just">
              <a:buFont typeface="Times New Roman" panose="02020603050405020304" pitchFamily="18" charset="0"/>
              <a:buChar char="•"/>
              <a:tabLst>
                <a:tab pos="393700" algn="l"/>
              </a:tabLst>
            </a:pPr>
            <a:r>
              <a:rPr lang="en-US"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SHG </a:t>
            </a:r>
            <a:r>
              <a:rPr lang="hi-IN" sz="4000" b="0" dirty="0">
                <a:solidFill>
                  <a:schemeClr val="tx1"/>
                </a:solidFill>
                <a:latin typeface="Arial" panose="020B0604020202020204" pitchFamily="34" charset="0"/>
                <a:ea typeface="Times New Roman" panose="02020603050405020304" pitchFamily="18" charset="0"/>
                <a:cs typeface="Arial" panose="020B0604020202020204" pitchFamily="34" charset="0"/>
              </a:rPr>
              <a:t>सदस्यों को पहचानें जो समुदाय बुज़ुर्ग सदस्यों के सहयोग में मदद कर सकते हैं</a:t>
            </a:r>
            <a:endParaRPr lang="en-US" sz="40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Coordinate with the existing groups like SHGs, Youth networks, VHSNC etc on the roles assigned  for emergency planning, distribution  of services like food/grocery delivery for quarantined households, midday meals medicine etc.…">
            <a:extLst>
              <a:ext uri="{FF2B5EF4-FFF2-40B4-BE49-F238E27FC236}">
                <a16:creationId xmlns:a16="http://schemas.microsoft.com/office/drawing/2014/main" id="{6DF5D64A-3BA3-F547-A655-3F1DBE6A41CE}"/>
              </a:ext>
            </a:extLst>
          </p:cNvPr>
          <p:cNvSpPr txBox="1"/>
          <p:nvPr/>
        </p:nvSpPr>
        <p:spPr>
          <a:xfrm>
            <a:off x="16643036" y="3995079"/>
            <a:ext cx="6479829" cy="6873677"/>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92138" lvl="1" indent="-395288" algn="just">
              <a:buFont typeface="Times New Roman" panose="02020603050405020304" pitchFamily="18" charset="0"/>
              <a:buChar char="•"/>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टीकाकरण सेवाओं, मिड-डे मील, दवाओं के लिए स्थानीय स्वास्थ्य विभाग के साथ समन्वय करें</a:t>
            </a:r>
            <a:r>
              <a:rPr lang="en-US" sz="40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592138" lvl="1" indent="-395288" algn="just">
              <a:buFont typeface="Times New Roman" panose="02020603050405020304" pitchFamily="18" charset="0"/>
              <a:buChar char="•"/>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जैसा निर्देशित किया गया हो, आपातकालीन संपर्क विवरण साझा करें</a:t>
            </a:r>
            <a:endParaRPr lang="en-US" sz="40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marL="592138" lvl="1" indent="-395288" algn="just">
              <a:buFont typeface="Times New Roman" panose="02020603050405020304" pitchFamily="18" charset="0"/>
              <a:buChar char="•"/>
            </a:pPr>
            <a:r>
              <a:rPr lang="hi-IN" sz="4000" b="0" dirty="0">
                <a:solidFill>
                  <a:schemeClr val="bg1"/>
                </a:solidFill>
                <a:latin typeface="Arial" panose="020B0604020202020204" pitchFamily="34" charset="0"/>
                <a:ea typeface="Times New Roman" panose="02020603050405020304" pitchFamily="18" charset="0"/>
                <a:cs typeface="Arial" panose="020B0604020202020204" pitchFamily="34" charset="0"/>
              </a:rPr>
              <a:t>बच्चों के साथ हिंसा होने के मुद्दों के समाधान के लिए बाल संरक्षण समितियों का समन्वय विवरण साझा करें।</a:t>
            </a:r>
            <a:endParaRPr lang="en-US" sz="40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5A1D235A-4AF1-AD49-A703-4ACB6B277213}"/>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5" name="Picture 14">
            <a:extLst>
              <a:ext uri="{FF2B5EF4-FFF2-40B4-BE49-F238E27FC236}">
                <a16:creationId xmlns:a16="http://schemas.microsoft.com/office/drawing/2014/main" id="{ABD71E2A-3857-D34B-B4B9-4A57EBD4C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7065923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65722" y="2998503"/>
            <a:ext cx="9161384" cy="3043709"/>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9BEDE14-B845-9F48-A45E-D0689D56AF67}"/>
              </a:ext>
            </a:extLst>
          </p:cNvPr>
          <p:cNvGrpSpPr/>
          <p:nvPr/>
        </p:nvGrpSpPr>
        <p:grpSpPr>
          <a:xfrm>
            <a:off x="707832" y="476489"/>
            <a:ext cx="22328013" cy="2939521"/>
            <a:chOff x="2718818" y="476491"/>
            <a:chExt cx="18826494" cy="1504193"/>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2718818" y="621128"/>
              <a:ext cx="18826494" cy="1359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ct val="110000"/>
                </a:lnSpc>
                <a:defRPr sz="3200" cap="all" spc="96">
                  <a:solidFill>
                    <a:srgbClr val="002135"/>
                  </a:solidFill>
                </a:defRPr>
              </a:pPr>
              <a:r>
                <a:rPr lang="hi-IN" sz="4000" dirty="0"/>
                <a:t>घर पर अलग-थलग होना/</a:t>
              </a:r>
              <a:r>
                <a:rPr lang="en-IN" sz="4000" dirty="0"/>
                <a:t>Home Quarantine: </a:t>
              </a:r>
              <a:r>
                <a:rPr lang="hi-IN" sz="4000" dirty="0"/>
                <a:t>संक्रमण होने की संभावना वाले व्यक्ति के लिए सुरक्षित व्यवहार  </a:t>
              </a:r>
              <a:r>
                <a:rPr lang="en-IN" sz="4000" dirty="0"/>
                <a:t>COVID-19 </a:t>
              </a:r>
              <a:r>
                <a:rPr lang="hi-IN" sz="4000" dirty="0"/>
                <a:t>संदिग्ध के लिए वर्जित गतिविधियां</a:t>
              </a:r>
            </a:p>
            <a:p>
              <a:pPr>
                <a:lnSpc>
                  <a:spcPct val="110000"/>
                </a:lnSpc>
                <a:defRPr sz="3200" cap="all" spc="96">
                  <a:solidFill>
                    <a:srgbClr val="002135"/>
                  </a:solidFill>
                </a:defRPr>
              </a:pPr>
              <a:endParaRPr sz="400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809186" y="2986426"/>
            <a:ext cx="9161384" cy="3043709"/>
            <a:chOff x="2790840" y="2532435"/>
            <a:chExt cx="9161384" cy="2537156"/>
          </a:xfrm>
        </p:grpSpPr>
        <p:sp>
          <p:nvSpPr>
            <p:cNvPr id="679" name="Rounded Rectangle"/>
            <p:cNvSpPr/>
            <p:nvPr/>
          </p:nvSpPr>
          <p:spPr>
            <a:xfrm>
              <a:off x="2790840" y="2532435"/>
              <a:ext cx="9161384" cy="2537156"/>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983477" y="2707559"/>
              <a:ext cx="1695591" cy="874423"/>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lvl1pPr defTabSz="1022350">
                <a:lnSpc>
                  <a:spcPct val="90000"/>
                </a:lnSpc>
                <a:spcBef>
                  <a:spcPts val="900"/>
                </a:spcBef>
                <a:defRPr cap="all" spc="-149"/>
              </a:lvl1pPr>
            </a:lstStyle>
            <a:p>
              <a:r>
                <a:rPr lang="hi-IN" dirty="0"/>
                <a:t>दूरी रखें </a:t>
              </a:r>
            </a:p>
            <a:p>
              <a:endParaRPr dirty="0">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F61EB55B-05AB-E644-9791-21D29092DFF3}"/>
              </a:ext>
            </a:extLst>
          </p:cNvPr>
          <p:cNvGrpSpPr/>
          <p:nvPr/>
        </p:nvGrpSpPr>
        <p:grpSpPr>
          <a:xfrm>
            <a:off x="7370573" y="10322268"/>
            <a:ext cx="9161385" cy="2537156"/>
            <a:chOff x="12431776" y="2532435"/>
            <a:chExt cx="9161385" cy="2537156"/>
          </a:xfrm>
          <a:solidFill>
            <a:srgbClr val="002060"/>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83" name="KEEP DISTANCE"/>
            <p:cNvSpPr txBox="1"/>
            <p:nvPr/>
          </p:nvSpPr>
          <p:spPr>
            <a:xfrm>
              <a:off x="15241876" y="2654211"/>
              <a:ext cx="1802418" cy="1049005"/>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lang="hi-IN" dirty="0"/>
                <a:t>मास्क पहनें</a:t>
              </a:r>
            </a:p>
            <a:p>
              <a:r>
                <a:rPr b="0" dirty="0">
                  <a:solidFill>
                    <a:schemeClr val="bg1"/>
                  </a:solidFill>
                  <a:latin typeface="Arial" panose="020B0604020202020204" pitchFamily="34" charset="0"/>
                  <a:cs typeface="Arial" panose="020B0604020202020204" pitchFamily="34" charset="0"/>
                </a:rPr>
                <a:t> </a:t>
              </a:r>
            </a:p>
          </p:txBody>
        </p:sp>
      </p:grpSp>
      <p:grpSp>
        <p:nvGrpSpPr>
          <p:cNvPr id="9" name="Group 8">
            <a:extLst>
              <a:ext uri="{FF2B5EF4-FFF2-40B4-BE49-F238E27FC236}">
                <a16:creationId xmlns:a16="http://schemas.microsoft.com/office/drawing/2014/main" id="{19210198-2778-E34D-BC6A-224A6836DEF9}"/>
              </a:ext>
            </a:extLst>
          </p:cNvPr>
          <p:cNvGrpSpPr/>
          <p:nvPr/>
        </p:nvGrpSpPr>
        <p:grpSpPr>
          <a:xfrm>
            <a:off x="2619399" y="6312964"/>
            <a:ext cx="9161384" cy="3245247"/>
            <a:chOff x="2790840" y="5758947"/>
            <a:chExt cx="9161384" cy="2537156"/>
          </a:xfrm>
          <a:solidFill>
            <a:schemeClr val="accent2">
              <a:lumMod val="60000"/>
              <a:lumOff val="40000"/>
            </a:schemeClr>
          </a:solidFill>
        </p:grpSpPr>
        <p:sp>
          <p:nvSpPr>
            <p:cNvPr id="685" name="Rounded Rectangle"/>
            <p:cNvSpPr/>
            <p:nvPr/>
          </p:nvSpPr>
          <p:spPr>
            <a:xfrm>
              <a:off x="2790840" y="5758947"/>
              <a:ext cx="9161384" cy="2537156"/>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763861"/>
              <a:ext cx="8394255" cy="802073"/>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lIns="50800" tIns="50800" rIns="50800" bIns="50800" anchor="ctr">
              <a:spAutoFit/>
            </a:bodyPr>
            <a:lstStyle>
              <a:lvl1pPr algn="l"/>
            </a:lstStyle>
            <a:p>
              <a:r>
                <a:rPr lang="hi-IN" dirty="0"/>
                <a:t>स्वास्थ्य देखभाल लें और सूचित करें</a:t>
              </a:r>
            </a:p>
            <a:p>
              <a:endParaRPr dirty="0">
                <a:latin typeface="Arial" panose="020B0604020202020204" pitchFamily="34" charset="0"/>
                <a:cs typeface="Arial" panose="020B0604020202020204" pitchFamily="34" charset="0"/>
              </a:endParaRPr>
            </a:p>
          </p:txBody>
        </p:sp>
      </p:grpSp>
      <p:sp>
        <p:nvSpPr>
          <p:cNvPr id="688" name="Rounded Rectangle"/>
          <p:cNvSpPr/>
          <p:nvPr/>
        </p:nvSpPr>
        <p:spPr>
          <a:xfrm>
            <a:off x="12334832" y="6393833"/>
            <a:ext cx="9161385" cy="3247127"/>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93" name="KEEP DISTANCE"/>
          <p:cNvSpPr txBox="1"/>
          <p:nvPr/>
        </p:nvSpPr>
        <p:spPr>
          <a:xfrm>
            <a:off x="13427844" y="6609697"/>
            <a:ext cx="526586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rPr lang="hi-IN" dirty="0">
                <a:solidFill>
                  <a:schemeClr val="tx1"/>
                </a:solidFill>
              </a:rPr>
              <a:t>सार्वजनिक जगहों पर जाने से बचें</a:t>
            </a:r>
          </a:p>
          <a:p>
            <a:endParaRPr dirty="0">
              <a:solidFill>
                <a:sysClr val="windowText" lastClr="000000"/>
              </a:solidFill>
              <a:latin typeface="Arial" panose="020B0604020202020204" pitchFamily="34" charset="0"/>
              <a:cs typeface="Arial" panose="020B0604020202020204" pitchFamily="34" charset="0"/>
            </a:endParaRP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57393" y="3004625"/>
            <a:ext cx="839425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rPr lang="hi-IN" dirty="0"/>
              <a:t>घर पर मेहमानों को बुलाने से बचें</a:t>
            </a:r>
          </a:p>
          <a:p>
            <a:endParaRPr dirty="0">
              <a:latin typeface="Arial" panose="020B0604020202020204" pitchFamily="34" charset="0"/>
              <a:cs typeface="Arial" panose="020B0604020202020204" pitchFamily="34" charset="0"/>
            </a:endParaRPr>
          </a:p>
        </p:txBody>
      </p:sp>
      <p:sp>
        <p:nvSpPr>
          <p:cNvPr id="32" name="Stay in a well ventilated specific room and away from other people in your home.  Restrict movement…">
            <a:extLst>
              <a:ext uri="{FF2B5EF4-FFF2-40B4-BE49-F238E27FC236}">
                <a16:creationId xmlns:a16="http://schemas.microsoft.com/office/drawing/2014/main" id="{7D1D05D0-11BD-CC42-998A-860D6FA67573}"/>
              </a:ext>
            </a:extLst>
          </p:cNvPr>
          <p:cNvSpPr txBox="1"/>
          <p:nvPr/>
        </p:nvSpPr>
        <p:spPr>
          <a:xfrm>
            <a:off x="2899370" y="3826864"/>
            <a:ext cx="9160427" cy="1800491"/>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381000" indent="-381000" algn="l" defTabSz="457200">
              <a:buSzPct val="100000"/>
              <a:buChar char="•"/>
              <a:defRPr b="0"/>
            </a:pPr>
            <a:r>
              <a:rPr lang="hi-IN" dirty="0"/>
              <a:t>अच्छे हवादार कमरे में अलग रहें और घर के अन्य लोगों से दूर रहें। घर में घूमें फिरें नहीं।</a:t>
            </a:r>
          </a:p>
          <a:p>
            <a:pPr marL="381000" indent="-381000" algn="l" defTabSz="457200">
              <a:buSzPct val="100000"/>
              <a:buChar char="•"/>
              <a:defRPr b="0"/>
            </a:pPr>
            <a:r>
              <a:rPr lang="hi-IN" dirty="0"/>
              <a:t>यदि उपलब्ध है तो अलग स्नानघर व शौचालय का प्रयोग करें।</a:t>
            </a:r>
          </a:p>
          <a:p>
            <a:pPr marL="534988" lvl="1" indent="-338138" algn="l">
              <a:spcAft>
                <a:spcPts val="0"/>
              </a:spcAft>
              <a:buFont typeface="Times New Roman" panose="02020603050405020304" pitchFamily="18" charset="0"/>
              <a:buChar char="•"/>
              <a:tabLst>
                <a:tab pos="914400" algn="l"/>
              </a:tabLst>
            </a:pP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gn="l" hangingPunct="0">
              <a:spcAft>
                <a:spcPts val="0"/>
              </a:spcAft>
              <a:buFont typeface="Times New Roman" panose="02020603050405020304" pitchFamily="18" charset="0"/>
              <a:buChar char="•"/>
              <a:tabLst>
                <a:tab pos="914400" algn="l"/>
              </a:tabLst>
            </a:pP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D3A1D2A-6663-2C40-B5CF-36587C705B32}"/>
              </a:ext>
            </a:extLst>
          </p:cNvPr>
          <p:cNvSpPr txBox="1"/>
          <p:nvPr/>
        </p:nvSpPr>
        <p:spPr>
          <a:xfrm>
            <a:off x="12932398" y="7587447"/>
            <a:ext cx="7966252" cy="15491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0" indent="-457200" algn="l">
              <a:buFont typeface="Arial" pitchFamily="34" charset="0"/>
              <a:buChar char="•"/>
            </a:pPr>
            <a:r>
              <a:rPr lang="hi-IN" sz="3200" b="0" spc="-150" dirty="0">
                <a:latin typeface="Kruti Dev 010" pitchFamily="2" charset="0"/>
                <a:cs typeface="Arial" panose="020B0604020202020204" pitchFamily="34" charset="0"/>
              </a:rPr>
              <a:t>सार्वजनिक यात्रा के साधनों का उपयोग नहीं करें। </a:t>
            </a:r>
          </a:p>
          <a:p>
            <a:pPr marL="457200" lvl="0" indent="-457200" algn="l">
              <a:buFont typeface="Arial" pitchFamily="34" charset="0"/>
              <a:buChar char="•"/>
            </a:pPr>
            <a:r>
              <a:rPr lang="hi-IN" sz="3200" b="0" spc="-150" dirty="0">
                <a:latin typeface="Kruti Dev 010" pitchFamily="2" charset="0"/>
                <a:cs typeface="Arial" panose="020B0604020202020204" pitchFamily="34" charset="0"/>
              </a:rPr>
              <a:t>बाजार, स्कूल या अन्य सार्वजनिक स्थानों पर न जाएँ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4" name="TextBox 3">
            <a:extLst>
              <a:ext uri="{FF2B5EF4-FFF2-40B4-BE49-F238E27FC236}">
                <a16:creationId xmlns:a16="http://schemas.microsoft.com/office/drawing/2014/main" id="{BE8103E0-444E-5043-8F3F-8CE3B033B907}"/>
              </a:ext>
            </a:extLst>
          </p:cNvPr>
          <p:cNvSpPr txBox="1"/>
          <p:nvPr/>
        </p:nvSpPr>
        <p:spPr>
          <a:xfrm>
            <a:off x="7807570" y="11076691"/>
            <a:ext cx="8018584" cy="1487587"/>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hi-IN" b="0" dirty="0">
                <a:solidFill>
                  <a:schemeClr val="bg1"/>
                </a:solidFill>
                <a:latin typeface="Arial" panose="020B0604020202020204" pitchFamily="34" charset="0"/>
                <a:cs typeface="Arial" panose="020B0604020202020204" pitchFamily="34" charset="0"/>
              </a:rPr>
              <a:t>जब आप दूसरे लोगों केआस-पास हों तो ठीक तरह से मास्क पहने</a:t>
            </a:r>
          </a:p>
          <a:p>
            <a:pPr marL="457200" indent="-457200" algn="l">
              <a:buFont typeface="Arial" panose="020B0604020202020204" pitchFamily="34" charset="0"/>
              <a:buChar char="•"/>
            </a:pPr>
            <a:r>
              <a:rPr lang="hi-IN" b="0" dirty="0">
                <a:solidFill>
                  <a:schemeClr val="bg1"/>
                </a:solidFill>
                <a:latin typeface="Arial" panose="020B0604020202020204" pitchFamily="34" charset="0"/>
                <a:cs typeface="Arial" panose="020B0604020202020204" pitchFamily="34" charset="0"/>
              </a:rPr>
              <a:t>जब आप स्वास्थ सुविधाओं पर जाएँ तो मास्क पहने</a:t>
            </a:r>
            <a:endParaRPr kumimoji="0" lang="en-US" sz="30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5" name="TextBox 4">
            <a:extLst>
              <a:ext uri="{FF2B5EF4-FFF2-40B4-BE49-F238E27FC236}">
                <a16:creationId xmlns:a16="http://schemas.microsoft.com/office/drawing/2014/main" id="{9E1A0E12-2767-E84C-B993-8D8BF3402AA8}"/>
              </a:ext>
            </a:extLst>
          </p:cNvPr>
          <p:cNvSpPr txBox="1"/>
          <p:nvPr/>
        </p:nvSpPr>
        <p:spPr>
          <a:xfrm>
            <a:off x="12940538" y="3872247"/>
            <a:ext cx="7319137"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hi-IN" b="0" dirty="0"/>
              <a:t>क्योंकि यदि आप संक्रमित हैं तो आपसे दूसरों को भी संक्रमण हो सकता है।</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6" name="TextBox 5">
            <a:extLst>
              <a:ext uri="{FF2B5EF4-FFF2-40B4-BE49-F238E27FC236}">
                <a16:creationId xmlns:a16="http://schemas.microsoft.com/office/drawing/2014/main" id="{99E33285-1BAF-C44E-8691-161736B8E12C}"/>
              </a:ext>
            </a:extLst>
          </p:cNvPr>
          <p:cNvSpPr txBox="1"/>
          <p:nvPr/>
        </p:nvSpPr>
        <p:spPr>
          <a:xfrm>
            <a:off x="3035057" y="7046553"/>
            <a:ext cx="794251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hi-IN" b="0" dirty="0"/>
              <a:t>यदि बुखार या खांसी या सांस लेने में परेशानी हो और संदिग्ध सम्पर्क हुआ हो तो मास्क पहनें और नज़दीकी स्वास्थ्य इकाई</a:t>
            </a:r>
            <a:r>
              <a:rPr lang="en-IN" b="0" dirty="0"/>
              <a:t> </a:t>
            </a:r>
            <a:r>
              <a:rPr lang="hi-IN" b="0" dirty="0"/>
              <a:t>को तुरन्त सूचित करें।</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pic>
        <p:nvPicPr>
          <p:cNvPr id="23" name="Picture 22">
            <a:extLst>
              <a:ext uri="{FF2B5EF4-FFF2-40B4-BE49-F238E27FC236}">
                <a16:creationId xmlns:a16="http://schemas.microsoft.com/office/drawing/2014/main" id="{5CEA6982-77AB-1E4D-B554-67558A00777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4" name="Picture 23">
            <a:extLst>
              <a:ext uri="{FF2B5EF4-FFF2-40B4-BE49-F238E27FC236}">
                <a16:creationId xmlns:a16="http://schemas.microsoft.com/office/drawing/2014/main" id="{7BCE42B1-1B1A-6D43-B62C-4893AA8F7D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07985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D7BE53-B263-D041-9B22-20A53A5E433E}"/>
              </a:ext>
            </a:extLst>
          </p:cNvPr>
          <p:cNvGrpSpPr/>
          <p:nvPr/>
        </p:nvGrpSpPr>
        <p:grpSpPr>
          <a:xfrm>
            <a:off x="2114783" y="476490"/>
            <a:ext cx="20023711" cy="1873452"/>
            <a:chOff x="3361511" y="476491"/>
            <a:chExt cx="17779677" cy="1223723"/>
          </a:xfrm>
        </p:grpSpPr>
        <p:sp>
          <p:nvSpPr>
            <p:cNvPr id="3" name="Rounded Rectangle">
              <a:extLst>
                <a:ext uri="{FF2B5EF4-FFF2-40B4-BE49-F238E27FC236}">
                  <a16:creationId xmlns:a16="http://schemas.microsoft.com/office/drawing/2014/main" id="{E510A8A9-8225-354D-9ACD-503FB679EBA8}"/>
                </a:ext>
              </a:extLst>
            </p:cNvPr>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4" name="HOME QUARANTINE: STAY SAFE FOR PROBABLE INFECTED PERSON…">
              <a:extLst>
                <a:ext uri="{FF2B5EF4-FFF2-40B4-BE49-F238E27FC236}">
                  <a16:creationId xmlns:a16="http://schemas.microsoft.com/office/drawing/2014/main" id="{FAAE3CF9-CC82-B146-9C51-BB02482516F3}"/>
                </a:ext>
              </a:extLst>
            </p:cNvPr>
            <p:cNvSpPr txBox="1"/>
            <p:nvPr/>
          </p:nvSpPr>
          <p:spPr>
            <a:xfrm>
              <a:off x="3620374" y="629715"/>
              <a:ext cx="17520814" cy="509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ct val="110000"/>
                </a:lnSpc>
                <a:defRPr sz="3200" cap="all" spc="96">
                  <a:solidFill>
                    <a:srgbClr val="002135"/>
                  </a:solidFill>
                </a:defRPr>
              </a:pPr>
              <a:r>
                <a:rPr lang="hi-IN" sz="4000" dirty="0">
                  <a:solidFill>
                    <a:schemeClr val="tx1"/>
                  </a:solidFill>
                </a:rPr>
                <a:t>घर पर अलग रहना/</a:t>
              </a:r>
              <a:r>
                <a:rPr lang="en-IN" sz="4000" dirty="0">
                  <a:solidFill>
                    <a:schemeClr val="tx1"/>
                  </a:solidFill>
                </a:rPr>
                <a:t>Quarantine: </a:t>
              </a:r>
              <a:r>
                <a:rPr lang="hi-IN" sz="4000" dirty="0">
                  <a:solidFill>
                    <a:schemeClr val="tx1"/>
                  </a:solidFill>
                </a:rPr>
                <a:t>देखभाल करने वाला व्यक्ति </a:t>
              </a:r>
              <a:r>
                <a:rPr lang="hi-IN" sz="4000" dirty="0">
                  <a:solidFill>
                    <a:schemeClr val="tx1"/>
                  </a:solidFill>
                  <a:latin typeface="Arial" panose="020B0604020202020204" pitchFamily="34" charset="0"/>
                  <a:cs typeface="Arial" panose="020B0604020202020204" pitchFamily="34" charset="0"/>
                </a:rPr>
                <a:t>और और परिवार के सदस्य  </a:t>
              </a:r>
            </a:p>
          </p:txBody>
        </p:sp>
      </p:grpSp>
      <p:sp>
        <p:nvSpPr>
          <p:cNvPr id="5" name="Rounded Rectangle">
            <a:extLst>
              <a:ext uri="{FF2B5EF4-FFF2-40B4-BE49-F238E27FC236}">
                <a16:creationId xmlns:a16="http://schemas.microsoft.com/office/drawing/2014/main" id="{BE4646E2-CF64-5843-9BCF-6755B22B7B12}"/>
              </a:ext>
            </a:extLst>
          </p:cNvPr>
          <p:cNvSpPr/>
          <p:nvPr/>
        </p:nvSpPr>
        <p:spPr>
          <a:xfrm>
            <a:off x="721548" y="2597076"/>
            <a:ext cx="22258768" cy="8946920"/>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marL="457200" lvl="0" indent="-457200" algn="l">
              <a:buFont typeface="Arial" panose="020B0604020202020204" pitchFamily="34" charset="0"/>
              <a:buChar char="•"/>
            </a:pPr>
            <a:endParaRPr sz="32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6E8DC7-BBC1-8B46-A8EE-695CBD6B19FB}"/>
              </a:ext>
            </a:extLst>
          </p:cNvPr>
          <p:cNvSpPr txBox="1"/>
          <p:nvPr/>
        </p:nvSpPr>
        <p:spPr>
          <a:xfrm>
            <a:off x="1636587" y="3765353"/>
            <a:ext cx="9733239" cy="6753622"/>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hi-IN" b="0" dirty="0">
                <a:latin typeface="Arial" panose="020B0604020202020204" pitchFamily="34" charset="0"/>
                <a:cs typeface="Arial" panose="020B0604020202020204" pitchFamily="34" charset="0"/>
              </a:rPr>
              <a:t>केवल एक व्यक्ति को उस व्यक्ति का ध्यान रखना चाहिए जो संभवतः संक्रमित है</a:t>
            </a:r>
            <a:endParaRPr lang="en-US"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b="0" dirty="0">
                <a:latin typeface="Arial" panose="020B0604020202020204" pitchFamily="34" charset="0"/>
                <a:cs typeface="Arial" panose="020B0604020202020204" pitchFamily="34" charset="0"/>
              </a:rPr>
              <a:t>संदिग्ध व्यक्ति के सभी कपड़े, बिस्तर, बर्तन अलग  रखे जाने चाहिए</a:t>
            </a:r>
            <a:endParaRPr lang="en-US"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b="0" dirty="0">
                <a:latin typeface="Arial" panose="020B0604020202020204" pitchFamily="34" charset="0"/>
                <a:cs typeface="Arial" panose="020B0604020202020204" pitchFamily="34" charset="0"/>
              </a:rPr>
              <a:t>ब्लीचिंग सॉल्यूशन (1 मध्यम बाल्टी पानी में ब्लीच के 10 चम्मच) या गर्म पानी और साबुन से अलग से कपड़े धोएं। कपड़ों को धूप में सुखाएं</a:t>
            </a:r>
            <a:endParaRPr lang="en-US"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b="0" dirty="0">
                <a:latin typeface="Arial" panose="020B0604020202020204" pitchFamily="34" charset="0"/>
                <a:cs typeface="Arial" panose="020B0604020202020204" pitchFamily="34" charset="0"/>
              </a:rPr>
              <a:t>उन सभी स्थानों को साबुन और पानी या ब्लीच सॉल्यूशन से साफ़ करें जिनको संक्रमित व्यक्ति द्वारा छुए जाने की संभावना है</a:t>
            </a:r>
            <a:endParaRPr lang="en-US"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b="0" dirty="0">
                <a:latin typeface="Arial" panose="020B0604020202020204" pitchFamily="34" charset="0"/>
                <a:cs typeface="Arial" panose="020B0604020202020204" pitchFamily="34" charset="0"/>
              </a:rPr>
              <a:t>निगरानी करें यदि व्यक्ति को बुखार या खांसी या सांस लेने में परेशानी दिखे तो तुरंत नजदीकी स्वास्थ्य केंद्र पर कॉल करें</a:t>
            </a:r>
            <a:endParaRPr lang="en-US" b="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3BDA56C-BE61-C845-93F2-C064FF562BA6}"/>
              </a:ext>
            </a:extLst>
          </p:cNvPr>
          <p:cNvSpPr txBox="1"/>
          <p:nvPr/>
        </p:nvSpPr>
        <p:spPr>
          <a:xfrm>
            <a:off x="12972722" y="3736092"/>
            <a:ext cx="9454527" cy="6617414"/>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घर के सभी सदस्य 'संभवतः संक्रमित' सदस्य से दूर रहें</a:t>
            </a:r>
            <a:endParaRPr lang="en-US" sz="3200"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यदि बातचीत करते हैं, तो मास्क पहनें</a:t>
            </a:r>
            <a:endParaRPr lang="en-US" sz="3200"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ऐसे व्यक्ति के बिस्तर, कपड़े या बर्तन का उपयोग न करें</a:t>
            </a:r>
            <a:endParaRPr lang="en-US" sz="3200"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कपड़े के मास्क को ब्लीच सॉल्यूशन में धोयें</a:t>
            </a:r>
            <a:r>
              <a:rPr lang="en-US" sz="3200" b="0" dirty="0">
                <a:latin typeface="Arial" panose="020B0604020202020204" pitchFamily="34" charset="0"/>
                <a:cs typeface="Arial" panose="020B0604020202020204" pitchFamily="34" charset="0"/>
              </a:rPr>
              <a:t> </a:t>
            </a:r>
          </a:p>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छोटे बच्चों को मास्क के साथ न खेलने दें </a:t>
            </a:r>
            <a:endParaRPr lang="en-US" sz="3200" b="0"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latin typeface="Arial" panose="020B0604020202020204" pitchFamily="34" charset="0"/>
                <a:cs typeface="Arial" panose="020B0604020202020204" pitchFamily="34" charset="0"/>
              </a:rPr>
              <a:t>मास्क को खुले स्थानों पर न फैंके</a:t>
            </a:r>
            <a:r>
              <a:rPr lang="hi-IN" sz="3200" b="0" spc="-150" dirty="0">
                <a:latin typeface="Kruti Dev 010" pitchFamily="2" charset="0"/>
                <a:cs typeface="Arial" panose="020B0604020202020204" pitchFamily="34" charset="0"/>
              </a:rPr>
              <a:t> ।</a:t>
            </a:r>
            <a:r>
              <a:rPr lang="hi-IN" sz="3200" b="0" dirty="0">
                <a:latin typeface="Arial" panose="020B0604020202020204" pitchFamily="34" charset="0"/>
                <a:cs typeface="Arial" panose="020B0604020202020204" pitchFamily="34" charset="0"/>
              </a:rPr>
              <a:t> मास्क का उपयोग करने के बाद आप</a:t>
            </a:r>
            <a:r>
              <a:rPr lang="hi-IN" sz="3200" b="0" dirty="0">
                <a:solidFill>
                  <a:schemeClr val="tx1"/>
                </a:solidFill>
                <a:latin typeface="Arial" panose="020B0604020202020204" pitchFamily="34" charset="0"/>
                <a:cs typeface="Arial" panose="020B0604020202020204" pitchFamily="34" charset="0"/>
              </a:rPr>
              <a:t> उसका सुरक्षित निपटान करें</a:t>
            </a:r>
            <a:endParaRPr lang="en-US" sz="3200" b="0" dirty="0">
              <a:solidFill>
                <a:schemeClr val="tx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solidFill>
                  <a:schemeClr val="tx1"/>
                </a:solidFill>
                <a:latin typeface="Arial" panose="020B0604020202020204" pitchFamily="34" charset="0"/>
                <a:cs typeface="Arial" panose="020B0604020202020204" pitchFamily="34" charset="0"/>
              </a:rPr>
              <a:t>बार बार हाथ धोएं</a:t>
            </a:r>
            <a:endParaRPr lang="en-US" sz="3200" b="0" dirty="0">
              <a:solidFill>
                <a:schemeClr val="tx1"/>
              </a:solidFill>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hi-IN" sz="3200" b="0" dirty="0">
                <a:solidFill>
                  <a:schemeClr val="tx1"/>
                </a:solidFill>
                <a:latin typeface="Arial" panose="020B0604020202020204" pitchFamily="34" charset="0"/>
                <a:cs typeface="Arial" panose="020B0604020202020204" pitchFamily="34" charset="0"/>
              </a:rPr>
              <a:t>ज़्यादा छुई जाने वाली सतहों को छूने से बचें</a:t>
            </a:r>
            <a:endParaRPr lang="en-US" sz="3200" b="0" dirty="0">
              <a:solidFill>
                <a:schemeClr val="tx1"/>
              </a:solidFill>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Gill Sans"/>
              <a:ea typeface="Gill Sans"/>
              <a:cs typeface="Gill Sans"/>
              <a:sym typeface="Gill Sans"/>
            </a:endParaRPr>
          </a:p>
        </p:txBody>
      </p:sp>
      <p:pic>
        <p:nvPicPr>
          <p:cNvPr id="10" name="Image" descr="Image">
            <a:extLst>
              <a:ext uri="{FF2B5EF4-FFF2-40B4-BE49-F238E27FC236}">
                <a16:creationId xmlns:a16="http://schemas.microsoft.com/office/drawing/2014/main" id="{E042352A-22FE-6949-BD3C-E589CF6DB3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4200" y="9249500"/>
            <a:ext cx="3191662" cy="4005524"/>
          </a:xfrm>
          <a:prstGeom prst="rect">
            <a:avLst/>
          </a:prstGeom>
          <a:ln w="12700" cap="flat">
            <a:noFill/>
            <a:miter lim="400000"/>
          </a:ln>
          <a:effectLst/>
        </p:spPr>
      </p:pic>
      <p:pic>
        <p:nvPicPr>
          <p:cNvPr id="11" name="Image" descr="Image">
            <a:extLst>
              <a:ext uri="{FF2B5EF4-FFF2-40B4-BE49-F238E27FC236}">
                <a16:creationId xmlns:a16="http://schemas.microsoft.com/office/drawing/2014/main" id="{D3208F6F-222E-D245-A844-E3ED9D80E4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71" y="544295"/>
            <a:ext cx="3502274" cy="2060888"/>
          </a:xfrm>
          <a:prstGeom prst="rect">
            <a:avLst/>
          </a:prstGeom>
          <a:ln w="12700" cap="flat">
            <a:noFill/>
            <a:miter lim="400000"/>
          </a:ln>
          <a:effectLst/>
        </p:spPr>
      </p:pic>
      <p:pic>
        <p:nvPicPr>
          <p:cNvPr id="12" name="Picture 11">
            <a:extLst>
              <a:ext uri="{FF2B5EF4-FFF2-40B4-BE49-F238E27FC236}">
                <a16:creationId xmlns:a16="http://schemas.microsoft.com/office/drawing/2014/main" id="{03738C08-4889-6E48-9CFB-D99CAA399CC2}"/>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B54D76D2-6686-0E41-BB62-F6FD452A3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0099217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181455" y="1951101"/>
            <a:ext cx="22217386" cy="1116951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31377" y="2422664"/>
            <a:ext cx="20749846" cy="1022691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just"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संक्रमण के रोकथाम में सामुदायिक सहायता की भूमिका महत्वपूर्ण है</a:t>
            </a:r>
          </a:p>
          <a:p>
            <a:pPr marL="742950" indent="-742950" algn="just"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स्थानीय प्रभावशाली व्यक्तियों और सामुदायिक सहायता नेटवर्क के माध्यम से मार्गदर्शन कलंक और भेदभाव न होने का ख्याल रखा जा सकता है और साथ ही कमजोर और हाशिए पर रहने वाली आबादी के लिए सेवाओं तक पहुँच सुनिश्चित कर सकता है।</a:t>
            </a:r>
          </a:p>
          <a:p>
            <a:pPr marL="742950" indent="-742950" algn="just"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घर पर अलग-थलग रहना/होम क्वारंटाइन एक महत्वपूर्ण उपाय है, संक्रमण के नियंत्रण को सुनिश्चित करने के लिए इसका पालन किया जाना चाहिए।</a:t>
            </a:r>
          </a:p>
          <a:p>
            <a:pPr marL="742950" indent="-742950" algn="just"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संपर्क, देखभालकर्ता और परिवार के सदस्यों के लिए क्वारंटाइन प्रक्रियाओं को अच्छी तरह से समझ लेना और उसका पालन किया जाना चाहिए</a:t>
            </a: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A7C36A4-D769-2943-9A68-8E6F6982055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32714" y="13032931"/>
            <a:ext cx="1488607" cy="487823"/>
          </a:xfrm>
          <a:prstGeom prst="rect">
            <a:avLst/>
          </a:prstGeom>
        </p:spPr>
      </p:pic>
      <p:pic>
        <p:nvPicPr>
          <p:cNvPr id="8" name="Picture 7">
            <a:extLst>
              <a:ext uri="{FF2B5EF4-FFF2-40B4-BE49-F238E27FC236}">
                <a16:creationId xmlns:a16="http://schemas.microsoft.com/office/drawing/2014/main" id="{E2049150-BB8B-F54C-85F0-61A20EEF36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82" y="12773919"/>
            <a:ext cx="1488607" cy="942081"/>
          </a:xfrm>
          <a:prstGeom prst="rect">
            <a:avLst/>
          </a:prstGeom>
        </p:spPr>
      </p:pic>
    </p:spTree>
    <p:extLst>
      <p:ext uri="{BB962C8B-B14F-4D97-AF65-F5344CB8AC3E}">
        <p14:creationId xmlns:p14="http://schemas.microsoft.com/office/powerpoint/2010/main" val="37429052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Rectangle"/>
          <p:cNvSpPr/>
          <p:nvPr/>
        </p:nvSpPr>
        <p:spPr>
          <a:xfrm>
            <a:off x="-25401" y="812054"/>
            <a:ext cx="24434800" cy="4245174"/>
          </a:xfrm>
          <a:prstGeom prst="rect">
            <a:avLst/>
          </a:prstGeom>
          <a:solidFill>
            <a:srgbClr val="002060"/>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10592203" y="2466852"/>
            <a:ext cx="3199594"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hi-IN" b="0" dirty="0">
                <a:solidFill>
                  <a:schemeClr val="bg1"/>
                </a:solidFill>
                <a:latin typeface="Arial" panose="020B0604020202020204" pitchFamily="34" charset="0"/>
                <a:cs typeface="Arial" panose="020B0604020202020204" pitchFamily="34" charset="0"/>
              </a:rPr>
              <a:t>सत्र 4 </a:t>
            </a:r>
            <a:endParaRPr b="0" dirty="0">
              <a:solidFill>
                <a:schemeClr val="bg1"/>
              </a:solidFill>
              <a:latin typeface="Arial" panose="020B0604020202020204" pitchFamily="34" charset="0"/>
              <a:cs typeface="Arial" panose="020B0604020202020204" pitchFamily="34" charset="0"/>
            </a:endParaRPr>
          </a:p>
        </p:txBody>
      </p:sp>
      <p:sp>
        <p:nvSpPr>
          <p:cNvPr id="887" name="COMMUNICATION, PERSONAL SAFETY FOR HEALTH.ICDS PERSONNEL"/>
          <p:cNvSpPr txBox="1"/>
          <p:nvPr/>
        </p:nvSpPr>
        <p:spPr>
          <a:xfrm>
            <a:off x="4188227" y="4186962"/>
            <a:ext cx="16007588"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US" sz="3600" dirty="0">
                <a:solidFill>
                  <a:schemeClr val="bg1"/>
                </a:solidFill>
                <a:latin typeface="Arial" panose="020B0604020202020204" pitchFamily="34" charset="0"/>
                <a:cs typeface="Arial" panose="020B0604020202020204" pitchFamily="34" charset="0"/>
              </a:rPr>
              <a:t>COVID </a:t>
            </a:r>
            <a:r>
              <a:rPr lang="hi-IN" sz="3600" dirty="0">
                <a:solidFill>
                  <a:schemeClr val="bg1"/>
                </a:solidFill>
                <a:latin typeface="Arial" panose="020B0604020202020204" pitchFamily="34" charset="0"/>
                <a:cs typeface="Arial" panose="020B0604020202020204" pitchFamily="34" charset="0"/>
              </a:rPr>
              <a:t>संवेदनशील व्यवहार: स्वस्थ्य, पोषण, पालन-पोषण और मनो-सामाजिक देखभाल </a:t>
            </a:r>
            <a:endParaRPr sz="3600" dirty="0">
              <a:solidFill>
                <a:schemeClr val="bg1"/>
              </a:solidFill>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215962" y="5925925"/>
            <a:ext cx="18168038" cy="6047930"/>
            <a:chOff x="6120646" y="5900181"/>
            <a:chExt cx="18168038" cy="6047930"/>
          </a:xfrm>
        </p:grpSpPr>
        <p:sp>
          <p:nvSpPr>
            <p:cNvPr id="869" name="Rounded Rectangle"/>
            <p:cNvSpPr/>
            <p:nvPr/>
          </p:nvSpPr>
          <p:spPr>
            <a:xfrm>
              <a:off x="6120646" y="9841408"/>
              <a:ext cx="5855086"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8507139" y="10462672"/>
              <a:ext cx="126156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solidFill>
                    <a:srgbClr val="FFFFFF"/>
                  </a:solidFill>
                </a:defRPr>
              </a:pPr>
              <a:r>
                <a:rPr lang="hi-IN" sz="4000" dirty="0">
                  <a:solidFill>
                    <a:schemeClr val="tx1"/>
                  </a:solidFill>
                  <a:latin typeface="Arial" panose="020B0604020202020204" pitchFamily="34" charset="0"/>
                  <a:cs typeface="Arial" panose="020B0604020202020204" pitchFamily="34" charset="0"/>
                </a:rPr>
                <a:t>पोषण</a:t>
              </a:r>
              <a:endParaRPr b="0" dirty="0">
                <a:solidFill>
                  <a:schemeClr val="tx1"/>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3"/>
            <a:stretch>
              <a:fillRect/>
            </a:stretch>
          </p:blipFill>
          <p:spPr>
            <a:xfrm>
              <a:off x="18313828" y="5900181"/>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78421" y="8756396"/>
            <a:ext cx="5855086" cy="3217458"/>
            <a:chOff x="12318536" y="8673828"/>
            <a:chExt cx="5855086" cy="3217458"/>
          </a:xfrm>
        </p:grpSpPr>
        <p:sp>
          <p:nvSpPr>
            <p:cNvPr id="870" name="Rounded Rectangle"/>
            <p:cNvSpPr/>
            <p:nvPr/>
          </p:nvSpPr>
          <p:spPr>
            <a:xfrm>
              <a:off x="12318536" y="9784584"/>
              <a:ext cx="5855086" cy="2106702"/>
            </a:xfrm>
            <a:prstGeom prst="roundRect">
              <a:avLst>
                <a:gd name="adj" fmla="val 9043"/>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805463" y="10462672"/>
              <a:ext cx="259686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hi-IN" sz="4000" dirty="0">
                  <a:solidFill>
                    <a:schemeClr val="tx1"/>
                  </a:solidFill>
                  <a:latin typeface="Arial" panose="020B0604020202020204" pitchFamily="34" charset="0"/>
                  <a:cs typeface="Arial" panose="020B0604020202020204" pitchFamily="34" charset="0"/>
                </a:rPr>
                <a:t>पालन-पोषण</a:t>
              </a:r>
              <a:endParaRPr b="0" dirty="0">
                <a:solidFill>
                  <a:schemeClr val="tx1"/>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8673828"/>
            <a:ext cx="5855087" cy="3201267"/>
            <a:chOff x="18426696" y="8673828"/>
            <a:chExt cx="5855087" cy="3201267"/>
          </a:xfrm>
        </p:grpSpPr>
        <p:sp>
          <p:nvSpPr>
            <p:cNvPr id="871" name="Rounded Rectangle"/>
            <p:cNvSpPr/>
            <p:nvPr/>
          </p:nvSpPr>
          <p:spPr>
            <a:xfrm>
              <a:off x="18426696" y="9768392"/>
              <a:ext cx="5855087"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9A7FCF9B-B8CA-AD48-91BF-8C8B89C61093}"/>
              </a:ext>
            </a:extLst>
          </p:cNvPr>
          <p:cNvGrpSpPr/>
          <p:nvPr/>
        </p:nvGrpSpPr>
        <p:grpSpPr>
          <a:xfrm>
            <a:off x="110595" y="8673828"/>
            <a:ext cx="5855086" cy="3324343"/>
            <a:chOff x="110595" y="8673828"/>
            <a:chExt cx="5855086" cy="3324343"/>
          </a:xfrm>
        </p:grpSpPr>
        <p:sp>
          <p:nvSpPr>
            <p:cNvPr id="868" name="Rounded Rectangle"/>
            <p:cNvSpPr/>
            <p:nvPr/>
          </p:nvSpPr>
          <p:spPr>
            <a:xfrm>
              <a:off x="110595" y="9891469"/>
              <a:ext cx="5855086" cy="2106702"/>
            </a:xfrm>
            <a:prstGeom prst="roundRect">
              <a:avLst>
                <a:gd name="adj" fmla="val 9043"/>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766341" y="10561430"/>
              <a:ext cx="4849083"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hi-IN" b="0" dirty="0">
                  <a:latin typeface="Arial" panose="020B0604020202020204" pitchFamily="34" charset="0"/>
                  <a:cs typeface="Arial" panose="020B0604020202020204" pitchFamily="34" charset="0"/>
                </a:rPr>
                <a:t>स्वस्थ्य और टीकाकरण </a:t>
              </a:r>
              <a:endParaRPr b="0" dirty="0">
                <a:latin typeface="Arial" panose="020B0604020202020204" pitchFamily="34" charset="0"/>
                <a:cs typeface="Arial" panose="020B0604020202020204" pitchFamily="34" charset="0"/>
              </a:endParaRPr>
            </a:p>
          </p:txBody>
        </p:sp>
      </p:grpSp>
      <p:sp>
        <p:nvSpPr>
          <p:cNvPr id="35" name="MASK…">
            <a:extLst>
              <a:ext uri="{FF2B5EF4-FFF2-40B4-BE49-F238E27FC236}">
                <a16:creationId xmlns:a16="http://schemas.microsoft.com/office/drawing/2014/main" id="{D93FEEFD-ADE2-324E-B0CD-C117EBB9E913}"/>
              </a:ext>
            </a:extLst>
          </p:cNvPr>
          <p:cNvSpPr txBox="1"/>
          <p:nvPr/>
        </p:nvSpPr>
        <p:spPr>
          <a:xfrm>
            <a:off x="18965249" y="10478862"/>
            <a:ext cx="499976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hi-IN" sz="4000" dirty="0">
                <a:solidFill>
                  <a:schemeClr val="tx1"/>
                </a:solidFill>
                <a:latin typeface="Arial" panose="020B0604020202020204" pitchFamily="34" charset="0"/>
                <a:cs typeface="Arial" panose="020B0604020202020204" pitchFamily="34" charset="0"/>
              </a:rPr>
              <a:t>मनो-सामाजिक देखभाल </a:t>
            </a:r>
          </a:p>
        </p:txBody>
      </p:sp>
      <p:pic>
        <p:nvPicPr>
          <p:cNvPr id="6" name="Picture 5"/>
          <p:cNvPicPr>
            <a:picLocks noChangeAspect="1"/>
          </p:cNvPicPr>
          <p:nvPr/>
        </p:nvPicPr>
        <p:blipFill>
          <a:blip r:embed="rId4"/>
          <a:stretch>
            <a:fillRect/>
          </a:stretch>
        </p:blipFill>
        <p:spPr>
          <a:xfrm>
            <a:off x="1073256" y="5799036"/>
            <a:ext cx="4307941" cy="2561078"/>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93296" y="5777934"/>
            <a:ext cx="4293733" cy="268200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99128" y="5777934"/>
            <a:ext cx="4269404" cy="2702913"/>
          </a:xfrm>
          <a:prstGeom prst="rect">
            <a:avLst/>
          </a:prstGeom>
        </p:spPr>
      </p:pic>
      <p:pic>
        <p:nvPicPr>
          <p:cNvPr id="26" name="Picture 25">
            <a:extLst>
              <a:ext uri="{FF2B5EF4-FFF2-40B4-BE49-F238E27FC236}">
                <a16:creationId xmlns:a16="http://schemas.microsoft.com/office/drawing/2014/main" id="{A0F93326-F5C1-554E-9383-61B70EF9306F}"/>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7" name="Picture 26">
            <a:extLst>
              <a:ext uri="{FF2B5EF4-FFF2-40B4-BE49-F238E27FC236}">
                <a16:creationId xmlns:a16="http://schemas.microsoft.com/office/drawing/2014/main" id="{1A4714B9-C725-5F49-9180-8459C5EB96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9404433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895740" y="426214"/>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895740" y="1939955"/>
            <a:ext cx="22644912" cy="11582400"/>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18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3518453" y="426214"/>
            <a:ext cx="15683946" cy="1015663"/>
          </a:xfrm>
          <a:prstGeom prst="rect">
            <a:avLst/>
          </a:prstGeom>
        </p:spPr>
        <p:txBody>
          <a:bodyPr wrap="square">
            <a:spAutoFit/>
          </a:bodyPr>
          <a:lstStyle/>
          <a:p>
            <a:r>
              <a:rPr lang="hi-IN" sz="6000" b="0" dirty="0">
                <a:latin typeface="Arial" panose="020B0604020202020204" pitchFamily="34" charset="0"/>
                <a:cs typeface="Arial" panose="020B0604020202020204" pitchFamily="34" charset="0"/>
              </a:rPr>
              <a:t>आवश्यक स्वास्थ्य सेवाएं</a:t>
            </a:r>
            <a:endParaRPr lang="en-US" sz="60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6A7B63-FA5C-7B49-BAFE-B1F0A709C6A4}"/>
              </a:ext>
            </a:extLst>
          </p:cNvPr>
          <p:cNvSpPr txBox="1"/>
          <p:nvPr/>
        </p:nvSpPr>
        <p:spPr>
          <a:xfrm>
            <a:off x="1109997" y="2895677"/>
            <a:ext cx="10943303" cy="9239409"/>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22225" algn="l">
              <a:spcBef>
                <a:spcPts val="600"/>
              </a:spcBef>
              <a:spcAft>
                <a:spcPts val="600"/>
              </a:spcAft>
            </a:pPr>
            <a:r>
              <a:rPr lang="hi-IN" sz="4400" b="0" dirty="0">
                <a:latin typeface="Arial" panose="020B0604020202020204" pitchFamily="34" charset="0"/>
                <a:cs typeface="Arial" panose="020B0604020202020204" pitchFamily="34" charset="0"/>
              </a:rPr>
              <a:t>लॉकडाउन के दौरान </a:t>
            </a:r>
            <a:endParaRPr lang="en-US" sz="4400" b="0" dirty="0">
              <a:latin typeface="Arial" panose="020B0604020202020204" pitchFamily="34" charset="0"/>
              <a:cs typeface="Arial" panose="020B0604020202020204" pitchFamily="34" charset="0"/>
            </a:endParaRPr>
          </a:p>
          <a:p>
            <a:pPr marL="22225" algn="l">
              <a:spcBef>
                <a:spcPts val="600"/>
              </a:spcBef>
              <a:spcAft>
                <a:spcPts val="600"/>
              </a:spcAft>
            </a:pPr>
            <a:r>
              <a:rPr lang="hi-IN" sz="4400" b="0" dirty="0">
                <a:latin typeface="Arial" panose="020B0604020202020204" pitchFamily="34" charset="0"/>
                <a:cs typeface="Arial" panose="020B0604020202020204" pitchFamily="34" charset="0"/>
              </a:rPr>
              <a:t>आवश्यक सेवाओं लेने पर शारीरिक दूरी बनाए रखने और टेलीमेडिसिन सुविधाओं का उपयोग करने की सलाह देना</a:t>
            </a:r>
            <a:r>
              <a:rPr lang="en-US" sz="4400" b="0" dirty="0">
                <a:latin typeface="Arial" panose="020B0604020202020204" pitchFamily="34" charset="0"/>
                <a:cs typeface="Arial" panose="020B0604020202020204" pitchFamily="34" charset="0"/>
              </a:rPr>
              <a:t> </a:t>
            </a:r>
          </a:p>
          <a:p>
            <a:pPr marL="22225" algn="l">
              <a:spcBef>
                <a:spcPts val="600"/>
              </a:spcBef>
              <a:spcAft>
                <a:spcPts val="600"/>
              </a:spcAft>
            </a:pPr>
            <a:r>
              <a:rPr lang="hi-IN" sz="3200" b="0" dirty="0">
                <a:latin typeface="Arial" panose="020B0604020202020204" pitchFamily="34" charset="0"/>
                <a:cs typeface="Arial" panose="020B0604020202020204" pitchFamily="34" charset="0"/>
              </a:rPr>
              <a:t>(मातृ, नवजात और बाल स्वास्थ्य, संचारी रोगों की रोकथाम और प्रबंधन, जटिलताओं से बचने के लिए पुरानी बीमारियों का उपचार और आपात स्थिति के बारे में बात करना)</a:t>
            </a:r>
            <a:r>
              <a:rPr lang="en-IN" sz="3600" b="0" dirty="0">
                <a:latin typeface="Arial" panose="020B0604020202020204" pitchFamily="34" charset="0"/>
                <a:cs typeface="Arial" panose="020B0604020202020204" pitchFamily="34" charset="0"/>
              </a:rPr>
              <a:t> </a:t>
            </a:r>
          </a:p>
          <a:p>
            <a:pPr marL="346075" indent="-323850" algn="l">
              <a:spcBef>
                <a:spcPts val="600"/>
              </a:spcBef>
              <a:spcAft>
                <a:spcPts val="600"/>
              </a:spcAft>
              <a:buFont typeface="Arial" panose="020B0604020202020204" pitchFamily="34" charset="0"/>
              <a:buChar char="•"/>
            </a:pPr>
            <a:r>
              <a:rPr lang="hi-IN" sz="4400" b="0" dirty="0">
                <a:latin typeface="Arial" panose="020B0604020202020204" pitchFamily="34" charset="0"/>
                <a:cs typeface="Arial" panose="020B0604020202020204" pitchFamily="34" charset="0"/>
              </a:rPr>
              <a:t>निर्धारित समय के अनुसार बाह्य सेवाओं की उपलब्धता और परिधीय सुविधाओं (</a:t>
            </a:r>
            <a:r>
              <a:rPr lang="en-US" sz="4400" b="0" dirty="0">
                <a:latin typeface="Arial" panose="020B0604020202020204" pitchFamily="34" charset="0"/>
                <a:cs typeface="Arial" panose="020B0604020202020204" pitchFamily="34" charset="0"/>
              </a:rPr>
              <a:t>SHCs / PHCs / UPHCs, </a:t>
            </a:r>
            <a:r>
              <a:rPr lang="hi-IN" sz="4400" b="0" dirty="0">
                <a:latin typeface="Arial" panose="020B0604020202020204" pitchFamily="34" charset="0"/>
                <a:cs typeface="Arial" panose="020B0604020202020204" pitchFamily="34" charset="0"/>
              </a:rPr>
              <a:t>सहित </a:t>
            </a:r>
            <a:r>
              <a:rPr lang="en-US" sz="4400" b="0" dirty="0">
                <a:latin typeface="Arial" panose="020B0604020202020204" pitchFamily="34" charset="0"/>
                <a:cs typeface="Arial" panose="020B0604020202020204" pitchFamily="34" charset="0"/>
              </a:rPr>
              <a:t>HWCs / </a:t>
            </a:r>
            <a:r>
              <a:rPr lang="hi-IN" sz="4400" b="0" dirty="0">
                <a:latin typeface="Arial" panose="020B0604020202020204" pitchFamily="34" charset="0"/>
                <a:cs typeface="Arial" panose="020B0604020202020204" pitchFamily="34" charset="0"/>
              </a:rPr>
              <a:t>शहरी स्वास्थ्य पोस्ट) के लिए वैकल्पिक मॉडल की उपलब्धता के बारे में टेलीफ़ोनिक जानकारी।</a:t>
            </a:r>
            <a:endParaRPr lang="en-US" sz="4400" b="0" dirty="0">
              <a:latin typeface="Arial" panose="020B0604020202020204" pitchFamily="34" charset="0"/>
              <a:cs typeface="Arial" panose="020B0604020202020204" pitchFamily="34" charset="0"/>
            </a:endParaRPr>
          </a:p>
        </p:txBody>
      </p:sp>
      <p:pic>
        <p:nvPicPr>
          <p:cNvPr id="4" name="During Pregnancy.mp3" descr="During Pregnancy.mp3">
            <a:hlinkClick r:id="" action="ppaction://media"/>
            <a:extLst>
              <a:ext uri="{FF2B5EF4-FFF2-40B4-BE49-F238E27FC236}">
                <a16:creationId xmlns:a16="http://schemas.microsoft.com/office/drawing/2014/main" id="{C788F41C-CDC7-0A4B-B0E5-7A3DD3827235}"/>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20530820" y="2604588"/>
            <a:ext cx="812800" cy="812800"/>
          </a:xfrm>
          <a:prstGeom prst="rect">
            <a:avLst/>
          </a:prstGeom>
        </p:spPr>
      </p:pic>
      <p:sp>
        <p:nvSpPr>
          <p:cNvPr id="7" name="TextBox 6">
            <a:extLst>
              <a:ext uri="{FF2B5EF4-FFF2-40B4-BE49-F238E27FC236}">
                <a16:creationId xmlns:a16="http://schemas.microsoft.com/office/drawing/2014/main" id="{D06A7B63-FA5C-7B49-BAFE-B1F0A709C6A4}"/>
              </a:ext>
            </a:extLst>
          </p:cNvPr>
          <p:cNvSpPr txBox="1"/>
          <p:nvPr/>
        </p:nvSpPr>
        <p:spPr>
          <a:xfrm>
            <a:off x="12435260" y="2333821"/>
            <a:ext cx="10677866" cy="1066959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22225" lvl="1" indent="0" algn="l">
              <a:spcBef>
                <a:spcPts val="600"/>
              </a:spcBef>
              <a:spcAft>
                <a:spcPts val="600"/>
              </a:spcAft>
            </a:pPr>
            <a:r>
              <a:rPr lang="hi-IN" sz="4400" b="0" dirty="0">
                <a:latin typeface="Arial" panose="020B0604020202020204" pitchFamily="34" charset="0"/>
                <a:cs typeface="Arial" panose="020B0604020202020204" pitchFamily="34" charset="0"/>
              </a:rPr>
              <a:t>लॉकडाउन के बाद</a:t>
            </a:r>
            <a:endParaRPr lang="en-US" sz="4400" b="0" dirty="0">
              <a:latin typeface="Arial" panose="020B0604020202020204" pitchFamily="34" charset="0"/>
              <a:cs typeface="Arial" panose="020B0604020202020204" pitchFamily="34" charset="0"/>
            </a:endParaRPr>
          </a:p>
          <a:p>
            <a:pPr marL="346075" lvl="1" indent="-323850" algn="l">
              <a:spcBef>
                <a:spcPts val="600"/>
              </a:spcBef>
              <a:spcAft>
                <a:spcPts val="600"/>
              </a:spcAft>
              <a:buFont typeface="Arial" panose="020B0604020202020204" pitchFamily="34" charset="0"/>
              <a:buChar char="•"/>
            </a:pPr>
            <a:r>
              <a:rPr lang="hi-IN" sz="4400" b="0" dirty="0">
                <a:latin typeface="Arial" panose="020B0604020202020204" pitchFamily="34" charset="0"/>
                <a:cs typeface="Arial" panose="020B0604020202020204" pitchFamily="34" charset="0"/>
              </a:rPr>
              <a:t>माताओं को आउटरीच टीकाकरण सत्रों के बारे में सूचित करें</a:t>
            </a:r>
          </a:p>
          <a:p>
            <a:pPr marL="346075" lvl="1" indent="-323850" algn="l">
              <a:spcBef>
                <a:spcPts val="600"/>
              </a:spcBef>
              <a:spcAft>
                <a:spcPts val="600"/>
              </a:spcAft>
              <a:buFont typeface="Arial" panose="020B0604020202020204" pitchFamily="34" charset="0"/>
              <a:buChar char="•"/>
            </a:pPr>
            <a:r>
              <a:rPr lang="hi-IN" sz="4400" b="0" dirty="0">
                <a:latin typeface="Arial" panose="020B0604020202020204" pitchFamily="34" charset="0"/>
                <a:cs typeface="Arial" panose="020B0604020202020204" pitchFamily="34" charset="0"/>
              </a:rPr>
              <a:t>उच्च जोखिम वाली गर्भवती महिलाओं, नवजात, बुजुर्गों को शामिल करने के लिए </a:t>
            </a:r>
            <a:r>
              <a:rPr lang="en-US" sz="4400" b="0" dirty="0">
                <a:latin typeface="Arial" panose="020B0604020202020204" pitchFamily="34" charset="0"/>
                <a:cs typeface="Arial" panose="020B0604020202020204" pitchFamily="34" charset="0"/>
              </a:rPr>
              <a:t>ASHA </a:t>
            </a:r>
            <a:r>
              <a:rPr lang="hi-IN" sz="4400" b="0" dirty="0">
                <a:latin typeface="Arial" panose="020B0604020202020204" pitchFamily="34" charset="0"/>
                <a:cs typeface="Arial" panose="020B0604020202020204" pitchFamily="34" charset="0"/>
              </a:rPr>
              <a:t>द्वारा घर के दौरे किये जाएँ।</a:t>
            </a:r>
          </a:p>
          <a:p>
            <a:pPr marL="346075" lvl="1"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GBV, ILI / SARI, </a:t>
            </a:r>
            <a:r>
              <a:rPr lang="hi-IN" sz="4400" b="0" dirty="0">
                <a:latin typeface="Arial" panose="020B0604020202020204" pitchFamily="34" charset="0"/>
                <a:cs typeface="Arial" panose="020B0604020202020204" pitchFamily="34" charset="0"/>
              </a:rPr>
              <a:t>मलेरिया, डेंगू, टीबी के किसी भी संभावित मामले के लिए आशा को सूचित करें और </a:t>
            </a:r>
            <a:r>
              <a:rPr lang="en-US" sz="4400" b="0" dirty="0">
                <a:latin typeface="Arial" panose="020B0604020202020204" pitchFamily="34" charset="0"/>
                <a:cs typeface="Arial" panose="020B0604020202020204" pitchFamily="34" charset="0"/>
              </a:rPr>
              <a:t>MO </a:t>
            </a:r>
            <a:r>
              <a:rPr lang="hi-IN" sz="4400" b="0" dirty="0">
                <a:latin typeface="Arial" panose="020B0604020202020204" pitchFamily="34" charset="0"/>
                <a:cs typeface="Arial" panose="020B0604020202020204" pitchFamily="34" charset="0"/>
              </a:rPr>
              <a:t>को रिपोर्ट करें</a:t>
            </a:r>
            <a:r>
              <a:rPr lang="en-US" sz="4400" b="0" dirty="0">
                <a:latin typeface="Arial" panose="020B0604020202020204" pitchFamily="34" charset="0"/>
                <a:cs typeface="Arial" panose="020B0604020202020204" pitchFamily="34" charset="0"/>
              </a:rPr>
              <a:t> </a:t>
            </a:r>
          </a:p>
          <a:p>
            <a:pPr marL="346075" lvl="1" indent="-323850" algn="l">
              <a:spcBef>
                <a:spcPts val="600"/>
              </a:spcBef>
              <a:spcAft>
                <a:spcPts val="600"/>
              </a:spcAft>
              <a:buFont typeface="Arial" panose="020B0604020202020204" pitchFamily="34" charset="0"/>
              <a:buChar char="•"/>
            </a:pPr>
            <a:r>
              <a:rPr lang="hi-IN" sz="4400" b="0" dirty="0">
                <a:latin typeface="Arial" panose="020B0604020202020204" pitchFamily="34" charset="0"/>
                <a:cs typeface="Arial" panose="020B0604020202020204" pitchFamily="34" charset="0"/>
              </a:rPr>
              <a:t>संक्रमण रोकथाम नियंत्रण के लिए सभी मानक प्रोटोकॉल का पालन सुनिश्चित करने के लिए लाभार्थियों और सेवा प्रदाताओं के साथ संपर्क करें</a:t>
            </a:r>
            <a:endParaRPr lang="en-US" sz="4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015166"/>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58D7546C-F244-2449-9136-012A660BEE66}"/>
              </a:ext>
            </a:extLst>
          </p:cNvPr>
          <p:cNvSpPr/>
          <p:nvPr/>
        </p:nvSpPr>
        <p:spPr>
          <a:xfrm>
            <a:off x="1513490" y="2806262"/>
            <a:ext cx="21819476" cy="10089931"/>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1800" b="0"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3DC4108-040F-5E41-B1B3-11E2565CA7B6}"/>
              </a:ext>
            </a:extLst>
          </p:cNvPr>
          <p:cNvSpPr txBox="1"/>
          <p:nvPr/>
        </p:nvSpPr>
        <p:spPr>
          <a:xfrm>
            <a:off x="1946031" y="4494472"/>
            <a:ext cx="20515383" cy="6515259"/>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6075" indent="-323850" algn="just">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स्वास्थ्य इकाई /आउटरीच सत्र/</a:t>
            </a:r>
            <a:r>
              <a:rPr lang="en-US" sz="4800" b="0" dirty="0">
                <a:latin typeface="Arial" panose="020B0604020202020204" pitchFamily="34" charset="0"/>
                <a:cs typeface="Arial" panose="020B0604020202020204" pitchFamily="34" charset="0"/>
              </a:rPr>
              <a:t>VHND/RI </a:t>
            </a:r>
            <a:r>
              <a:rPr lang="hi-IN" sz="4800" b="0" dirty="0">
                <a:latin typeface="Arial" panose="020B0604020202020204" pitchFamily="34" charset="0"/>
                <a:cs typeface="Arial" panose="020B0604020202020204" pitchFamily="34" charset="0"/>
              </a:rPr>
              <a:t>दिवस में 1 मीटर की शारीरिक दूरी की बनाकर रखना </a:t>
            </a:r>
          </a:p>
          <a:p>
            <a:pPr marL="346075" indent="-323850" algn="just">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टीकाकरण केंद्र पर हाथ धोने या सैनिटाइजिंग सुविधाओं को बनाए रखा जा सकता है </a:t>
            </a:r>
          </a:p>
          <a:p>
            <a:pPr marL="346075" indent="-323850" algn="just">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एक फेस कवर का उपयोग करने सहित लाभार्थियों और उनके बच्चों द्वारा पर्याप्त श्वसन स्वच्छता का पालन किया जाना </a:t>
            </a:r>
          </a:p>
          <a:p>
            <a:pPr marL="346075" indent="-323850" algn="just">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लाभार्थियों को घर पहुंचने पर स्वयं और बच्चों के लिए साबुन से हाथ धोने की सलाह दें और उन्हें प्रेरित करें</a:t>
            </a:r>
            <a:endParaRPr lang="en-US" sz="4800" b="0" dirty="0">
              <a:latin typeface="Arial" panose="020B0604020202020204" pitchFamily="34" charset="0"/>
              <a:cs typeface="Arial" panose="020B0604020202020204" pitchFamily="34" charset="0"/>
            </a:endParaRPr>
          </a:p>
        </p:txBody>
      </p:sp>
      <p:sp>
        <p:nvSpPr>
          <p:cNvPr id="5" name="Rounded Rectangle">
            <a:extLst>
              <a:ext uri="{FF2B5EF4-FFF2-40B4-BE49-F238E27FC236}">
                <a16:creationId xmlns:a16="http://schemas.microsoft.com/office/drawing/2014/main" id="{FD507F10-A862-BE4B-AA63-5914918E2D6A}"/>
              </a:ext>
            </a:extLst>
          </p:cNvPr>
          <p:cNvSpPr/>
          <p:nvPr/>
        </p:nvSpPr>
        <p:spPr>
          <a:xfrm>
            <a:off x="2942492" y="1049712"/>
            <a:ext cx="18499015"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r>
              <a:rPr lang="hi-IN" sz="4800" b="0" dirty="0">
                <a:solidFill>
                  <a:schemeClr val="tx1"/>
                </a:solidFill>
                <a:latin typeface="Arial" panose="020B0604020202020204" pitchFamily="34" charset="0"/>
                <a:cs typeface="Arial" panose="020B0604020202020204" pitchFamily="34" charset="0"/>
                <a:sym typeface="Gill Sans SemiBold"/>
              </a:rPr>
              <a:t>स्वास्थ्य और टीकाकरण:</a:t>
            </a:r>
            <a:r>
              <a:rPr lang="en-US" sz="4800" b="0" dirty="0">
                <a:solidFill>
                  <a:schemeClr val="tx1"/>
                </a:solidFill>
                <a:latin typeface="Arial" panose="020B0604020202020204" pitchFamily="34" charset="0"/>
                <a:cs typeface="Arial" panose="020B0604020202020204" pitchFamily="34" charset="0"/>
                <a:sym typeface="Gill Sans SemiBold"/>
              </a:rPr>
              <a:t> COVID-19 </a:t>
            </a:r>
            <a:r>
              <a:rPr lang="hi-IN" sz="4800" b="0" dirty="0">
                <a:solidFill>
                  <a:schemeClr val="tx1"/>
                </a:solidFill>
                <a:latin typeface="Arial" panose="020B0604020202020204" pitchFamily="34" charset="0"/>
                <a:cs typeface="Arial" panose="020B0604020202020204" pitchFamily="34" charset="0"/>
                <a:sym typeface="Gill Sans SemiBold"/>
              </a:rPr>
              <a:t>रोकथाम</a:t>
            </a:r>
            <a:endParaRPr sz="4800" b="0" dirty="0">
              <a:solidFill>
                <a:schemeClr val="tx1"/>
              </a:solidFill>
              <a:latin typeface="Arial" panose="020B0604020202020204" pitchFamily="34" charset="0"/>
              <a:cs typeface="Arial" panose="020B0604020202020204" pitchFamily="34" charset="0"/>
              <a:sym typeface="Gill Sans SemiBold"/>
            </a:endParaRPr>
          </a:p>
        </p:txBody>
      </p:sp>
      <p:pic>
        <p:nvPicPr>
          <p:cNvPr id="6" name="Picture 5">
            <a:extLst>
              <a:ext uri="{FF2B5EF4-FFF2-40B4-BE49-F238E27FC236}">
                <a16:creationId xmlns:a16="http://schemas.microsoft.com/office/drawing/2014/main" id="{DB944303-7DA7-1C42-85B3-F93186348657}"/>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5592" y="12868248"/>
            <a:ext cx="1662252" cy="752904"/>
          </a:xfrm>
          <a:prstGeom prst="rect">
            <a:avLst/>
          </a:prstGeom>
        </p:spPr>
      </p:pic>
      <p:pic>
        <p:nvPicPr>
          <p:cNvPr id="7" name="Picture 6">
            <a:extLst>
              <a:ext uri="{FF2B5EF4-FFF2-40B4-BE49-F238E27FC236}">
                <a16:creationId xmlns:a16="http://schemas.microsoft.com/office/drawing/2014/main" id="{002395D5-1794-8540-AB3A-57ED8F3027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780" y="12508756"/>
            <a:ext cx="1662252" cy="1454004"/>
          </a:xfrm>
          <a:prstGeom prst="rect">
            <a:avLst/>
          </a:prstGeom>
        </p:spPr>
      </p:pic>
    </p:spTree>
    <p:extLst>
      <p:ext uri="{BB962C8B-B14F-4D97-AF65-F5344CB8AC3E}">
        <p14:creationId xmlns:p14="http://schemas.microsoft.com/office/powerpoint/2010/main" val="7186187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861333" y="368763"/>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376748" y="2170226"/>
            <a:ext cx="22163904" cy="998097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1376748" y="509916"/>
            <a:ext cx="21409509" cy="1015663"/>
          </a:xfrm>
          <a:prstGeom prst="rect">
            <a:avLst/>
          </a:prstGeom>
        </p:spPr>
        <p:txBody>
          <a:bodyPr wrap="square">
            <a:spAutoFit/>
          </a:bodyPr>
          <a:lstStyle/>
          <a:p>
            <a:r>
              <a:rPr lang="hi-IN" sz="6000" b="0" dirty="0">
                <a:latin typeface="Arial" panose="020B0604020202020204" pitchFamily="34" charset="0"/>
                <a:cs typeface="Arial" panose="020B0604020202020204" pitchFamily="34" charset="0"/>
              </a:rPr>
              <a:t>अपने स्वास्थ्य का ध्यान रखें: दिए जाने वाले मुख्य संदेश</a:t>
            </a:r>
            <a:endParaRPr lang="en-US" sz="60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6A7B63-FA5C-7B49-BAFE-B1F0A709C6A4}"/>
              </a:ext>
            </a:extLst>
          </p:cNvPr>
          <p:cNvSpPr txBox="1"/>
          <p:nvPr/>
        </p:nvSpPr>
        <p:spPr>
          <a:xfrm>
            <a:off x="2491738" y="2592089"/>
            <a:ext cx="19933920" cy="913725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520700" indent="-476250" algn="l">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यदि वर्तमान स्थिति में दिया जा रहा है तो नियमित रूप से स्वास्थ्य और पोषण सेवाओं (जैसे रूटीन इम्यूनाइजेशन, टेक होम राशन आदि) का उपयोग करें।</a:t>
            </a:r>
          </a:p>
          <a:p>
            <a:pPr marL="520700" indent="-476250" algn="l">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यदि गर्भवती महिला को बुखार, खांसी और साँस लेने में कठिनाई है तो देरी नहीं करें। अपने नजदीकी अस्पताल या स्वास्थ्य इकाई  में तुरंत रिपोर्ट करें।</a:t>
            </a:r>
          </a:p>
          <a:p>
            <a:pPr marL="520700" indent="-476250" algn="l">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स्वास्थ्य सुविधा का दौरा करते समय, मास्क पहनें और छींकने और खाँसी के बाद यहाँ तक कि साफ सतहों को छूने के बाद भी अपने हाथों को साबुन से धोएं </a:t>
            </a:r>
          </a:p>
          <a:p>
            <a:pPr marL="520700" indent="-476250" algn="l">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गर्भवती महिलाओं द्वारा सभी प्रसव पूर्व देखभाल व्यवहारों का पालन किया जाना चाहिए </a:t>
            </a:r>
          </a:p>
          <a:p>
            <a:pPr marL="520700" indent="-476250" algn="l">
              <a:spcBef>
                <a:spcPts val="600"/>
              </a:spcBef>
              <a:spcAft>
                <a:spcPts val="600"/>
              </a:spcAft>
              <a:buFont typeface="Arial" panose="020B0604020202020204" pitchFamily="34" charset="0"/>
              <a:buChar char="•"/>
            </a:pPr>
            <a:r>
              <a:rPr lang="hi-IN" sz="4800" b="0" dirty="0">
                <a:latin typeface="Arial" panose="020B0604020202020204" pitchFamily="34" charset="0"/>
                <a:cs typeface="Arial" panose="020B0604020202020204" pitchFamily="34" charset="0"/>
              </a:rPr>
              <a:t>यदि आप बाहर यात्रा कर चुके हैं तो अपने लक्षणों की नियमित रूप से निगरानी करें</a:t>
            </a:r>
            <a:endParaRPr lang="en-US" sz="4800" b="0" dirty="0">
              <a:latin typeface="Arial" panose="020B0604020202020204" pitchFamily="34" charset="0"/>
              <a:cs typeface="Arial" panose="020B0604020202020204" pitchFamily="34" charset="0"/>
            </a:endParaRPr>
          </a:p>
        </p:txBody>
      </p:sp>
      <p:pic>
        <p:nvPicPr>
          <p:cNvPr id="4" name="During Pregnancy.mp3" descr="During Pregnancy.mp3">
            <a:hlinkClick r:id="" action="ppaction://media"/>
            <a:extLst>
              <a:ext uri="{FF2B5EF4-FFF2-40B4-BE49-F238E27FC236}">
                <a16:creationId xmlns:a16="http://schemas.microsoft.com/office/drawing/2014/main" id="{C788F41C-CDC7-0A4B-B0E5-7A3DD3827235}"/>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20530820" y="2604588"/>
            <a:ext cx="812800" cy="812800"/>
          </a:xfrm>
          <a:prstGeom prst="rect">
            <a:avLst/>
          </a:prstGeom>
        </p:spPr>
      </p:pic>
      <p:pic>
        <p:nvPicPr>
          <p:cNvPr id="7" name="Picture 6">
            <a:extLst>
              <a:ext uri="{FF2B5EF4-FFF2-40B4-BE49-F238E27FC236}">
                <a16:creationId xmlns:a16="http://schemas.microsoft.com/office/drawing/2014/main" id="{F7F3216C-9B6B-374A-B2D3-6F6EC401CAFD}"/>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30298676-BFAF-594D-9F5F-90B1524EBE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4291981755"/>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428416" y="2186494"/>
            <a:ext cx="21177081" cy="1061510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ysClr val="windowText" lastClr="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1533831" y="426214"/>
            <a:ext cx="21355665" cy="1015663"/>
          </a:xfrm>
          <a:prstGeom prst="rect">
            <a:avLst/>
          </a:prstGeom>
        </p:spPr>
        <p:txBody>
          <a:bodyPr wrap="square">
            <a:spAutoFit/>
          </a:bodyPr>
          <a:lstStyle/>
          <a:p>
            <a:r>
              <a:rPr lang="hi-IN" sz="6000" b="0" dirty="0">
                <a:latin typeface="Arial" panose="020B0604020202020204" pitchFamily="34" charset="0"/>
                <a:cs typeface="Arial" panose="020B0604020202020204" pitchFamily="34" charset="0"/>
              </a:rPr>
              <a:t>अपने पोषण का ध्यान रखें: दिए जाने वाले मुख्य संदेश</a:t>
            </a:r>
            <a:endParaRPr lang="en-US" sz="60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2440251" y="2584902"/>
            <a:ext cx="18999200" cy="981829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865188"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संक्रमण की रोकथाम के लिए आवश्यक सावधानियों और श्वसन स्वच्छता के साथ छोटे बच्चों को स्तनपान कराना जारी रखें</a:t>
            </a:r>
          </a:p>
          <a:p>
            <a:pPr marL="865188"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बच्चों के तेजी से विकास और मस्तिष्क के विकास के लिए, 6 महीने की उम्र से पूरक आहार देना शुरू करें।</a:t>
            </a:r>
          </a:p>
          <a:p>
            <a:pPr marL="2019300"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बच्चे को दाल, दूध, दूध से बने पदार्थ, पीले, नारंगी, हरी सब्जियां और फल जैसे विभिन्न प्रकार के खाद्य पदार्थ खिलाएं </a:t>
            </a:r>
          </a:p>
          <a:p>
            <a:pPr marL="865188"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गर्भवती महिलाओं द्वारा उचित पोषण लिया जाना सुनिश्चित किया जाना चाहिए जिसमें 3 बार खाना और 2 बार नाश्ता/हल्का आहार लिया जाना चाहिए </a:t>
            </a:r>
          </a:p>
          <a:p>
            <a:pPr marL="865188"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ताज़ा, पका हुआ भोजन करना चाहिए, स्थानीय फल और सब्ज़ियां खाना चाहिए और रोजाना कम से कम 8 गिलास पानी पीना चाहिए।</a:t>
            </a:r>
            <a:endParaRPr lang="en-US" sz="4000" b="0" dirty="0">
              <a:latin typeface="Arial" panose="020B0604020202020204" pitchFamily="34" charset="0"/>
              <a:cs typeface="Arial" panose="020B0604020202020204" pitchFamily="34" charset="0"/>
            </a:endParaRPr>
          </a:p>
          <a:p>
            <a:pPr marL="865188" indent="-577850" algn="l">
              <a:spcBef>
                <a:spcPts val="1200"/>
              </a:spcBef>
              <a:spcAft>
                <a:spcPts val="600"/>
              </a:spcAft>
              <a:buFont typeface="Arial" panose="020B0604020202020204" pitchFamily="34" charset="0"/>
              <a:buChar char="•"/>
            </a:pPr>
            <a:r>
              <a:rPr lang="hi-IN" sz="4000" b="0" dirty="0">
                <a:latin typeface="Arial" panose="020B0604020202020204" pitchFamily="34" charset="0"/>
                <a:cs typeface="Arial" panose="020B0604020202020204" pitchFamily="34" charset="0"/>
              </a:rPr>
              <a:t>सुनिश्चित करें कि क्या बच्चों और गर्भवती महिलाओं को आंगनवाड़ी केंद्रों से पोषाहार मिल रहा है।</a:t>
            </a:r>
            <a:endParaRPr lang="en-US" sz="4000" b="0" dirty="0">
              <a:latin typeface="Arial" panose="020B0604020202020204" pitchFamily="34" charset="0"/>
              <a:cs typeface="Arial" panose="020B0604020202020204" pitchFamily="34" charset="0"/>
            </a:endParaRPr>
          </a:p>
        </p:txBody>
      </p:sp>
      <p:pic>
        <p:nvPicPr>
          <p:cNvPr id="7" name="Breast Feeding.mp3" descr="Breast Feeding.mp3">
            <a:hlinkClick r:id="" action="ppaction://media"/>
            <a:extLst>
              <a:ext uri="{FF2B5EF4-FFF2-40B4-BE49-F238E27FC236}">
                <a16:creationId xmlns:a16="http://schemas.microsoft.com/office/drawing/2014/main" id="{C63BCAF2-8C7E-2F4F-8208-1A0D028D63D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20167600" y="2661702"/>
            <a:ext cx="812800" cy="812800"/>
          </a:xfrm>
          <a:prstGeom prst="rect">
            <a:avLst/>
          </a:prstGeom>
        </p:spPr>
      </p:pic>
      <p:pic>
        <p:nvPicPr>
          <p:cNvPr id="8" name="Picture 7">
            <a:extLst>
              <a:ext uri="{FF2B5EF4-FFF2-40B4-BE49-F238E27FC236}">
                <a16:creationId xmlns:a16="http://schemas.microsoft.com/office/drawing/2014/main" id="{D0018331-68C1-B144-B0E3-2DBC4FE4CFAE}"/>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9" name="Picture 8">
            <a:extLst>
              <a:ext uri="{FF2B5EF4-FFF2-40B4-BE49-F238E27FC236}">
                <a16:creationId xmlns:a16="http://schemas.microsoft.com/office/drawing/2014/main" id="{A8BB7DBB-C37B-454E-876C-8A3906CD9B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489953955"/>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002060"/>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540750" y="2651311"/>
              <a:ext cx="14173200"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002135"/>
                  </a:solidFill>
                </a:defRPr>
              </a:lvl1pPr>
            </a:lstStyle>
            <a:p>
              <a:r>
                <a:rPr lang="hi-IN" dirty="0">
                  <a:solidFill>
                    <a:schemeClr val="bg1"/>
                  </a:solidFill>
                </a:rPr>
                <a:t>रिस्पोन्स/अनुक्रिया और नियंत्रण उपायों के लिए संचार</a:t>
              </a:r>
            </a:p>
          </p:txBody>
        </p:sp>
        <p:sp>
          <p:nvSpPr>
            <p:cNvPr id="194" name="Line"/>
            <p:cNvSpPr/>
            <p:nvPr/>
          </p:nvSpPr>
          <p:spPr>
            <a:xfrm>
              <a:off x="8860606" y="2504427"/>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11283216" y="1009837"/>
              <a:ext cx="2843727"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pPr>
                <a:defRPr/>
              </a:pPr>
              <a:r>
                <a:rPr lang="hi-IN" dirty="0">
                  <a:solidFill>
                    <a:schemeClr val="bg1"/>
                  </a:solidFill>
                </a:rPr>
                <a:t>सत्र 1</a:t>
              </a:r>
            </a:p>
          </p:txBody>
        </p:sp>
      </p:grpSp>
      <p:grpSp>
        <p:nvGrpSpPr>
          <p:cNvPr id="9" name="Image">
            <a:extLst>
              <a:ext uri="{FF2B5EF4-FFF2-40B4-BE49-F238E27FC236}">
                <a16:creationId xmlns:a16="http://schemas.microsoft.com/office/drawing/2014/main" id="{76131DA7-5F5A-524F-9B90-8A5D699560C4}"/>
              </a:ext>
            </a:extLst>
          </p:cNvPr>
          <p:cNvGrpSpPr/>
          <p:nvPr/>
        </p:nvGrpSpPr>
        <p:grpSpPr>
          <a:xfrm>
            <a:off x="1485900" y="2514605"/>
            <a:ext cx="7349306" cy="8143855"/>
            <a:chOff x="0" y="0"/>
            <a:chExt cx="2618879" cy="2479045"/>
          </a:xfrm>
        </p:grpSpPr>
        <p:sp>
          <p:nvSpPr>
            <p:cNvPr id="10" name="Rectangle">
              <a:extLst>
                <a:ext uri="{FF2B5EF4-FFF2-40B4-BE49-F238E27FC236}">
                  <a16:creationId xmlns:a16="http://schemas.microsoft.com/office/drawing/2014/main" id="{B67B05AA-2309-6D46-B1DB-80B22787EFE7}"/>
                </a:ext>
              </a:extLst>
            </p:cNvPr>
            <p:cNvSpPr/>
            <p:nvPr/>
          </p:nvSpPr>
          <p:spPr>
            <a:xfrm>
              <a:off x="431189" y="0"/>
              <a:ext cx="1756501" cy="2479045"/>
            </a:xfrm>
            <a:prstGeom prst="rect">
              <a:avLst/>
            </a:prstGeom>
            <a:solidFill>
              <a:srgbClr val="000000">
                <a:alpha val="0"/>
              </a:srgbClr>
            </a:solidFill>
            <a:ln w="12700" cap="flat">
              <a:noFill/>
              <a:miter lim="400000"/>
            </a:ln>
            <a:effectLst/>
          </p:spPr>
          <p:txBody>
            <a:bodyPr wrap="square" lIns="0" tIns="0" rIns="0" bIns="0" numCol="1" anchor="ctr">
              <a:noAutofit/>
            </a:bodyPr>
            <a:lstStyle/>
            <a:p>
              <a:endParaRPr/>
            </a:p>
          </p:txBody>
        </p:sp>
        <p:pic>
          <p:nvPicPr>
            <p:cNvPr id="11" name="Image" descr="Image">
              <a:extLst>
                <a:ext uri="{FF2B5EF4-FFF2-40B4-BE49-F238E27FC236}">
                  <a16:creationId xmlns:a16="http://schemas.microsoft.com/office/drawing/2014/main" id="{A25D08AC-C4F1-F544-9E47-4E2A93F13F70}"/>
                </a:ext>
              </a:extLst>
            </p:cNvPr>
            <p:cNvPicPr>
              <a:picLocks noChangeAspect="1"/>
            </p:cNvPicPr>
            <p:nvPr/>
          </p:nvPicPr>
          <p:blipFill>
            <a:blip r:embed="rId2"/>
            <a:stretch>
              <a:fillRect/>
            </a:stretch>
          </p:blipFill>
          <p:spPr>
            <a:xfrm>
              <a:off x="0" y="-1"/>
              <a:ext cx="2618880" cy="2479047"/>
            </a:xfrm>
            <a:prstGeom prst="rect">
              <a:avLst/>
            </a:prstGeom>
            <a:ln w="12700" cap="flat">
              <a:noFill/>
              <a:miter lim="400000"/>
            </a:ln>
            <a:effectLst/>
          </p:spPr>
        </p:pic>
      </p:grpSp>
      <p:pic>
        <p:nvPicPr>
          <p:cNvPr id="12" name="Picture 11">
            <a:extLst>
              <a:ext uri="{FF2B5EF4-FFF2-40B4-BE49-F238E27FC236}">
                <a16:creationId xmlns:a16="http://schemas.microsoft.com/office/drawing/2014/main" id="{275622F3-A7E1-9849-83B9-D4F7C78267BE}"/>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88550" y="13065101"/>
            <a:ext cx="1488607" cy="487823"/>
          </a:xfrm>
          <a:prstGeom prst="rect">
            <a:avLst/>
          </a:prstGeom>
        </p:spPr>
      </p:pic>
      <p:pic>
        <p:nvPicPr>
          <p:cNvPr id="13" name="Picture 12">
            <a:extLst>
              <a:ext uri="{FF2B5EF4-FFF2-40B4-BE49-F238E27FC236}">
                <a16:creationId xmlns:a16="http://schemas.microsoft.com/office/drawing/2014/main" id="{D36784C8-1798-8E4B-8148-6C922464E7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635" y="12773919"/>
            <a:ext cx="1488607" cy="942081"/>
          </a:xfrm>
          <a:prstGeom prst="rect">
            <a:avLst/>
          </a:prstGeom>
        </p:spPr>
      </p:pic>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6EE490E-8EA8-4047-99D9-11B2DF835A54}"/>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1" name="Picture 10">
            <a:extLst>
              <a:ext uri="{FF2B5EF4-FFF2-40B4-BE49-F238E27FC236}">
                <a16:creationId xmlns:a16="http://schemas.microsoft.com/office/drawing/2014/main" id="{B5C6C771-B836-F644-A1F1-EC1BEA47D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4090" y="270748"/>
            <a:ext cx="179720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03" y="1657958"/>
            <a:ext cx="2242108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938967" y="6324941"/>
            <a:ext cx="105283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11150134" y="6238598"/>
            <a:ext cx="12004675" cy="595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4771" y="11747564"/>
            <a:ext cx="16894175" cy="117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638545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3342290"/>
            <a:ext cx="22217386" cy="8702565"/>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4036894"/>
            <a:ext cx="20749846" cy="74687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लॉकडाउन के दौरान और लॉकडाउन के बाद आपके/आपके </a:t>
            </a:r>
            <a:r>
              <a:rPr lang="en-GB" sz="5400" b="0" kern="1200" dirty="0">
                <a:solidFill>
                  <a:schemeClr val="tx1"/>
                </a:solidFill>
                <a:latin typeface="Arial" panose="020B0604020202020204" pitchFamily="34" charset="0"/>
                <a:cs typeface="Arial" panose="020B0604020202020204" pitchFamily="34" charset="0"/>
              </a:rPr>
              <a:t>CSO/CBO </a:t>
            </a:r>
            <a:r>
              <a:rPr lang="hi-IN" sz="5400" b="0" kern="1200" dirty="0">
                <a:solidFill>
                  <a:schemeClr val="tx1"/>
                </a:solidFill>
                <a:latin typeface="Arial" panose="020B0604020202020204" pitchFamily="34" charset="0"/>
                <a:cs typeface="Arial" panose="020B0604020202020204" pitchFamily="34" charset="0"/>
              </a:rPr>
              <a:t>द्वारा प्रदान की गई सेवाओं की समीक्षा करें।</a:t>
            </a:r>
            <a:r>
              <a:rPr lang="en-GB" sz="5400" b="0" kern="1200" dirty="0">
                <a:solidFill>
                  <a:schemeClr val="tx1"/>
                </a:solidFill>
                <a:latin typeface="Arial" panose="020B0604020202020204" pitchFamily="34" charset="0"/>
                <a:cs typeface="Arial" panose="020B0604020202020204" pitchFamily="34" charset="0"/>
              </a:rPr>
              <a:t>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तीन प्रमुख व्यवहार करना सुनिश्चित करें: 1 मीटर की शारीरिक दूरी बनाकर रखना, श्वसन स्वच्छता और टीकाकरण जैसी स्वास्थ्य सेवाओं का लाभ लेने वालों द्वारा हाथ धोना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स्वास्थ्य और पोषण पर उचित सलाह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बच्चों को मनो-सामाजिक सहायता प्रदान करने के लिए माता-पिता को तैयार करना</a:t>
            </a:r>
            <a:endParaRPr lang="en-US" sz="66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BFB2693-C792-D948-A862-35B1136F01BE}"/>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5473D016-4012-2847-903D-F4B641862B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2235793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63B65D-E38F-9C45-8E6A-AFFF7B1CC8F6}"/>
              </a:ext>
            </a:extLst>
          </p:cNvPr>
          <p:cNvGrpSpPr/>
          <p:nvPr/>
        </p:nvGrpSpPr>
        <p:grpSpPr>
          <a:xfrm>
            <a:off x="-25400" y="967545"/>
            <a:ext cx="24434800" cy="3801148"/>
            <a:chOff x="-25400" y="967545"/>
            <a:chExt cx="24434800" cy="3801148"/>
          </a:xfrm>
        </p:grpSpPr>
        <p:sp>
          <p:nvSpPr>
            <p:cNvPr id="747" name="Rectangle"/>
            <p:cNvSpPr/>
            <p:nvPr/>
          </p:nvSpPr>
          <p:spPr>
            <a:xfrm>
              <a:off x="-25400" y="967545"/>
              <a:ext cx="24434800" cy="3801148"/>
            </a:xfrm>
            <a:prstGeom prst="rect">
              <a:avLst/>
            </a:prstGeom>
            <a:solidFill>
              <a:srgbClr val="002060"/>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10928032" y="2216060"/>
              <a:ext cx="2527936"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lang="hi-IN" sz="9600" b="0" dirty="0">
                  <a:solidFill>
                    <a:schemeClr val="bg1"/>
                  </a:solidFill>
                  <a:latin typeface="Kruti Dev 010" pitchFamily="2" charset="0"/>
                  <a:cs typeface="Arial" panose="020B0604020202020204" pitchFamily="34" charset="0"/>
                </a:rPr>
                <a:t>सत्र </a:t>
              </a:r>
              <a:r>
                <a:rPr lang="en-US" sz="9600" b="0" dirty="0">
                  <a:solidFill>
                    <a:schemeClr val="bg1"/>
                  </a:solidFill>
                  <a:latin typeface="Kruti Dev 010" pitchFamily="2" charset="0"/>
                  <a:cs typeface="Arial" panose="020B0604020202020204" pitchFamily="34" charset="0"/>
                </a:rPr>
                <a:t>5</a:t>
              </a:r>
              <a:endParaRPr lang="hi-IN" sz="9600" b="0" dirty="0">
                <a:solidFill>
                  <a:schemeClr val="bg1"/>
                </a:solidFill>
                <a:latin typeface="Arial" panose="020B0604020202020204" pitchFamily="34" charset="0"/>
                <a:cs typeface="Arial" panose="020B0604020202020204" pitchFamily="34" charset="0"/>
              </a:endParaRPr>
            </a:p>
          </p:txBody>
        </p:sp>
        <p:sp>
          <p:nvSpPr>
            <p:cNvPr id="749" name="STIGMA AND DISCRIMINATION"/>
            <p:cNvSpPr txBox="1"/>
            <p:nvPr/>
          </p:nvSpPr>
          <p:spPr>
            <a:xfrm>
              <a:off x="8835205" y="4174586"/>
              <a:ext cx="7231307"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a:solidFill>
                    <a:srgbClr val="002135"/>
                  </a:solidFill>
                </a:defRPr>
              </a:lvl1pPr>
            </a:lstStyle>
            <a:p>
              <a:r>
                <a:rPr lang="hi-IN" dirty="0">
                  <a:solidFill>
                    <a:schemeClr val="bg1"/>
                  </a:solidFill>
                </a:rPr>
                <a:t>बहिष्कार/लांछन/कलंक</a:t>
              </a:r>
              <a:r>
                <a:rPr lang="en-US" dirty="0">
                  <a:solidFill>
                    <a:schemeClr val="bg1"/>
                  </a:solidFill>
                </a:rPr>
                <a:t> </a:t>
              </a:r>
              <a:r>
                <a:rPr lang="hi-IN" dirty="0">
                  <a:solidFill>
                    <a:schemeClr val="bg1"/>
                  </a:solidFill>
                </a:rPr>
                <a:t>और भेदभाव</a:t>
              </a:r>
              <a:endParaRPr lang="en-IN" dirty="0">
                <a:solidFill>
                  <a:schemeClr val="bg1"/>
                </a:solidFill>
              </a:endParaRP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52" name="WHY IS THERE…"/>
            <p:cNvSpPr txBox="1"/>
            <p:nvPr/>
          </p:nvSpPr>
          <p:spPr>
            <a:xfrm>
              <a:off x="7130481" y="10154896"/>
              <a:ext cx="4299255" cy="1333698"/>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p>
              <a:pPr>
                <a:defRPr sz="4000">
                  <a:solidFill>
                    <a:srgbClr val="FFFFFF"/>
                  </a:solidFill>
                </a:defRPr>
              </a:pPr>
              <a:r>
                <a:rPr lang="hi-IN" b="0" dirty="0">
                  <a:solidFill>
                    <a:schemeClr val="tx1"/>
                  </a:solidFill>
                </a:rPr>
                <a:t>यहां बहिष्कार/लांछन/</a:t>
              </a:r>
              <a:br>
                <a:rPr lang="hi-IN" b="0" dirty="0">
                  <a:solidFill>
                    <a:schemeClr val="tx1"/>
                  </a:solidFill>
                </a:rPr>
              </a:br>
              <a:r>
                <a:rPr lang="hi-IN" b="0" dirty="0">
                  <a:solidFill>
                    <a:schemeClr val="tx1"/>
                  </a:solidFill>
                </a:rPr>
                <a:t>कलंक क्यों है?</a:t>
              </a:r>
              <a:endParaRPr lang="hi-IN" b="0" dirty="0">
                <a:solidFill>
                  <a:schemeClr val="tx1"/>
                </a:solidFill>
                <a:latin typeface="Arial" panose="020B0604020202020204" pitchFamily="34" charset="0"/>
                <a:cs typeface="Arial" panose="020B0604020202020204" pitchFamily="34" charset="0"/>
              </a:endParaRPr>
            </a:p>
          </p:txBody>
        </p:sp>
        <p:pic>
          <p:nvPicPr>
            <p:cNvPr id="755" name="Image" descr="Image"/>
            <p:cNvPicPr>
              <a:picLocks noChangeAspect="1"/>
            </p:cNvPicPr>
            <p:nvPr/>
          </p:nvPicPr>
          <p:blipFill>
            <a:blip r:embed="rId3"/>
            <a:stretch>
              <a:fillRect/>
            </a:stretch>
          </p:blipFill>
          <p:spPr>
            <a:xfrm>
              <a:off x="7800120" y="5625528"/>
              <a:ext cx="3892969" cy="2778850"/>
            </a:xfrm>
            <a:prstGeom prst="rect">
              <a:avLst/>
            </a:prstGeom>
            <a:ln/>
          </p:spPr>
          <p:style>
            <a:lnRef idx="1">
              <a:schemeClr val="dk1"/>
            </a:lnRef>
            <a:fillRef idx="2">
              <a:schemeClr val="dk1"/>
            </a:fillRef>
            <a:effectRef idx="1">
              <a:schemeClr val="dk1"/>
            </a:effectRef>
            <a:fontRef idx="minor">
              <a:schemeClr val="dk1"/>
            </a:fontRef>
          </p:style>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1332179" y="10154896"/>
              <a:ext cx="3395161"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hi-IN" b="0" dirty="0"/>
                <a:t>बहिष्कार/लांछन/</a:t>
              </a:r>
              <a:br>
                <a:rPr lang="hi-IN" b="0" dirty="0"/>
              </a:br>
              <a:r>
                <a:rPr lang="hi-IN" b="0" dirty="0"/>
                <a:t>कलंक क्या है?</a:t>
              </a:r>
            </a:p>
          </p:txBody>
        </p:sp>
        <p:pic>
          <p:nvPicPr>
            <p:cNvPr id="756" name="Image" descr="Image"/>
            <p:cNvPicPr>
              <a:picLocks noChangeAspect="1"/>
            </p:cNvPicPr>
            <p:nvPr/>
          </p:nvPicPr>
          <p:blipFill>
            <a:blip r:embed="rId4"/>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3032813" y="10248031"/>
              <a:ext cx="4142160"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defRPr sz="3500" b="0"/>
              </a:pPr>
              <a:r>
                <a:rPr lang="hi-IN" dirty="0"/>
                <a:t>बहिष्कार/लांछन/कलंक </a:t>
              </a:r>
            </a:p>
            <a:p>
              <a:pPr defTabSz="457200">
                <a:defRPr sz="3500" b="0"/>
              </a:pPr>
              <a:r>
                <a:rPr lang="hi-IN" dirty="0"/>
                <a:t>क्या करता है?</a:t>
              </a:r>
            </a:p>
          </p:txBody>
        </p:sp>
        <p:pic>
          <p:nvPicPr>
            <p:cNvPr id="757" name="Image" descr="Image"/>
            <p:cNvPicPr>
              <a:picLocks noChangeAspect="1"/>
            </p:cNvPicPr>
            <p:nvPr/>
          </p:nvPicPr>
          <p:blipFill>
            <a:blip r:embed="rId5"/>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53" name="WHAT CAN…"/>
            <p:cNvSpPr txBox="1"/>
            <p:nvPr/>
          </p:nvSpPr>
          <p:spPr>
            <a:xfrm>
              <a:off x="19733765" y="10154896"/>
              <a:ext cx="3240952" cy="1333698"/>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p>
              <a:pPr>
                <a:defRPr sz="4000" spc="-360">
                  <a:solidFill>
                    <a:srgbClr val="FFFFFF"/>
                  </a:solidFill>
                </a:defRPr>
              </a:pPr>
              <a:r>
                <a:rPr lang="en-IN" b="0" dirty="0">
                  <a:solidFill>
                    <a:schemeClr val="tx1"/>
                  </a:solidFill>
                  <a:latin typeface="Arial" panose="020B0604020202020204" pitchFamily="34" charset="0"/>
                  <a:cs typeface="Arial" panose="020B0604020202020204" pitchFamily="34" charset="0"/>
                </a:rPr>
                <a:t>CSO / CBO</a:t>
              </a:r>
              <a:r>
                <a:rPr b="0" dirty="0">
                  <a:solidFill>
                    <a:schemeClr val="tx1"/>
                  </a:solidFill>
                  <a:latin typeface="Arial" panose="020B0604020202020204" pitchFamily="34" charset="0"/>
                  <a:cs typeface="Arial" panose="020B0604020202020204" pitchFamily="34" charset="0"/>
                </a:rPr>
                <a:t> </a:t>
              </a:r>
              <a:endParaRPr lang="en-US" b="0" dirty="0">
                <a:solidFill>
                  <a:schemeClr val="tx1"/>
                </a:solidFill>
                <a:latin typeface="Arial" panose="020B0604020202020204" pitchFamily="34" charset="0"/>
                <a:cs typeface="Arial" panose="020B0604020202020204" pitchFamily="34" charset="0"/>
              </a:endParaRPr>
            </a:p>
            <a:p>
              <a:pPr>
                <a:defRPr sz="4000" spc="-360">
                  <a:solidFill>
                    <a:srgbClr val="FFFFFF"/>
                  </a:solidFill>
                </a:defRPr>
              </a:pPr>
              <a:r>
                <a:rPr lang="hi-IN" sz="4000" b="0" dirty="0">
                  <a:solidFill>
                    <a:sysClr val="windowText" lastClr="000000"/>
                  </a:solidFill>
                  <a:latin typeface="Arial" panose="020B0604020202020204" pitchFamily="34" charset="0"/>
                  <a:cs typeface="Arial" panose="020B0604020202020204" pitchFamily="34" charset="0"/>
                </a:rPr>
                <a:t>क्या कर सकते हैं?</a:t>
              </a:r>
            </a:p>
          </p:txBody>
        </p:sp>
        <p:pic>
          <p:nvPicPr>
            <p:cNvPr id="758"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ln/>
          </p:spPr>
          <p:style>
            <a:lnRef idx="1">
              <a:schemeClr val="dk1"/>
            </a:lnRef>
            <a:fillRef idx="2">
              <a:schemeClr val="dk1"/>
            </a:fillRef>
            <a:effectRef idx="1">
              <a:schemeClr val="dk1"/>
            </a:effectRef>
            <a:fontRef idx="minor">
              <a:schemeClr val="dk1"/>
            </a:fontRef>
          </p:style>
        </p:pic>
      </p:grpSp>
      <p:pic>
        <p:nvPicPr>
          <p:cNvPr id="27" name="Picture 26">
            <a:extLst>
              <a:ext uri="{FF2B5EF4-FFF2-40B4-BE49-F238E27FC236}">
                <a16:creationId xmlns:a16="http://schemas.microsoft.com/office/drawing/2014/main" id="{E728353D-F422-974E-9A5A-CA632EA2138F}"/>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8" name="Picture 27">
            <a:extLst>
              <a:ext uri="{FF2B5EF4-FFF2-40B4-BE49-F238E27FC236}">
                <a16:creationId xmlns:a16="http://schemas.microsoft.com/office/drawing/2014/main" id="{C3937FA1-242C-4846-BB72-1255325499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3134412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ounded Rectangle"/>
          <p:cNvSpPr/>
          <p:nvPr/>
        </p:nvSpPr>
        <p:spPr>
          <a:xfrm>
            <a:off x="1508757" y="3224964"/>
            <a:ext cx="22400553" cy="9395656"/>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42459" y="8545493"/>
            <a:ext cx="3175918" cy="3742800"/>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1547440" y="721729"/>
            <a:ext cx="19598060" cy="11447972"/>
            <a:chOff x="242519" y="793288"/>
            <a:chExt cx="19598060" cy="11447972"/>
          </a:xfrm>
        </p:grpSpPr>
        <p:grpSp>
          <p:nvGrpSpPr>
            <p:cNvPr id="2" name="Group 1">
              <a:extLst>
                <a:ext uri="{FF2B5EF4-FFF2-40B4-BE49-F238E27FC236}">
                  <a16:creationId xmlns:a16="http://schemas.microsoft.com/office/drawing/2014/main" id="{6979F90C-5457-C64C-AB0E-444B2DBDF6FE}"/>
                </a:ext>
              </a:extLst>
            </p:cNvPr>
            <p:cNvGrpSpPr/>
            <p:nvPr/>
          </p:nvGrpSpPr>
          <p:grpSpPr>
            <a:xfrm>
              <a:off x="3653941" y="793288"/>
              <a:ext cx="16186638" cy="2759583"/>
              <a:chOff x="3653941" y="793288"/>
              <a:chExt cx="16186638" cy="2759583"/>
            </a:xfrm>
          </p:grpSpPr>
          <p:sp>
            <p:nvSpPr>
              <p:cNvPr id="761" name="Rounded Rectangle"/>
              <p:cNvSpPr/>
              <p:nvPr/>
            </p:nvSpPr>
            <p:spPr>
              <a:xfrm>
                <a:off x="6250777" y="815433"/>
                <a:ext cx="11138702"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3653941" y="2131773"/>
                <a:ext cx="16186638" cy="1421098"/>
              </a:xfrm>
              <a:prstGeom prst="round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p>
                <a:pPr>
                  <a:lnSpc>
                    <a:spcPct val="120000"/>
                  </a:lnSpc>
                  <a:defRPr b="0" cap="all">
                    <a:solidFill>
                      <a:srgbClr val="FFFFFF"/>
                    </a:solidFill>
                  </a:defRPr>
                </a:pPr>
                <a:r>
                  <a:rPr lang="hi-IN" sz="3200" dirty="0">
                    <a:solidFill>
                      <a:schemeClr val="tx1"/>
                    </a:solidFill>
                  </a:rPr>
                  <a:t>किसी महामारी में किसी भी व्यक्ति का तनावग्रस्त महसूस करना और चिंतित होना आम है क्योंकि वे डरते हैं</a:t>
                </a:r>
                <a:r>
                  <a:rPr lang="hi-IN" sz="3200" dirty="0">
                    <a:solidFill>
                      <a:schemeClr val="tx1"/>
                    </a:solidFill>
                    <a:latin typeface="Kruti Dev 010"/>
                    <a:sym typeface="Kruti Dev 010"/>
                  </a:rPr>
                  <a:t> की </a:t>
                </a:r>
                <a:endParaRPr lang="hi-IN" sz="3200" dirty="0">
                  <a:solidFill>
                    <a:schemeClr val="tx1"/>
                  </a:solidFill>
                  <a:latin typeface="Kruti Dev 010"/>
                  <a:ea typeface="Kruti Dev 010"/>
                  <a:cs typeface="Kruti Dev 010"/>
                  <a:sym typeface="Kruti Dev 010"/>
                </a:endParaRPr>
              </a:p>
            </p:txBody>
          </p:sp>
          <p:sp>
            <p:nvSpPr>
              <p:cNvPr id="773" name="WHAT IS STIGMA"/>
              <p:cNvSpPr txBox="1"/>
              <p:nvPr/>
            </p:nvSpPr>
            <p:spPr>
              <a:xfrm>
                <a:off x="4779356" y="793288"/>
                <a:ext cx="13758181" cy="22878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hi-IN" sz="7200" b="0" dirty="0"/>
                  <a:t>बहिष्कार/लांछन/कलंक क्या है</a:t>
                </a:r>
              </a:p>
              <a:p>
                <a:endParaRPr b="0" dirty="0">
                  <a:latin typeface="Arial" panose="020B0604020202020204" pitchFamily="34" charset="0"/>
                  <a:cs typeface="Arial" panose="020B0604020202020204" pitchFamily="34" charset="0"/>
                </a:endParaRPr>
              </a:p>
            </p:txBody>
          </p:sp>
        </p:grpSp>
        <p:pic>
          <p:nvPicPr>
            <p:cNvPr id="7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519" y="8413972"/>
              <a:ext cx="2319711" cy="3827288"/>
            </a:xfrm>
            <a:prstGeom prst="rect">
              <a:avLst/>
            </a:prstGeom>
            <a:ln w="12700">
              <a:miter lim="400000"/>
            </a:ln>
          </p:spPr>
        </p:pic>
      </p:grpSp>
      <p:sp>
        <p:nvSpPr>
          <p:cNvPr id="13" name="TextBox 12">
            <a:extLst>
              <a:ext uri="{FF2B5EF4-FFF2-40B4-BE49-F238E27FC236}">
                <a16:creationId xmlns:a16="http://schemas.microsoft.com/office/drawing/2014/main" id="{7DFF67A5-3EF5-814F-AD24-0A1173D54A66}"/>
              </a:ext>
            </a:extLst>
          </p:cNvPr>
          <p:cNvSpPr txBox="1"/>
          <p:nvPr/>
        </p:nvSpPr>
        <p:spPr>
          <a:xfrm>
            <a:off x="3963326" y="3721836"/>
            <a:ext cx="17182174" cy="8381782"/>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81000" indent="-381000" algn="l" defTabSz="457200">
              <a:buSzPct val="100000"/>
              <a:buFontTx/>
              <a:buChar char="•"/>
              <a:defRPr sz="3200" b="0"/>
            </a:pPr>
            <a:r>
              <a:rPr lang="hi-IN" sz="4400" dirty="0">
                <a:solidFill>
                  <a:schemeClr val="bg1"/>
                </a:solidFill>
              </a:rPr>
              <a:t>संक्रमित होने के डर की वजह से, बीमारी लगने के डर से और मरने के डर से  स्वास्थ्य सुविधाओं पर जाने से बचते हैं।</a:t>
            </a:r>
          </a:p>
          <a:p>
            <a:pPr marL="381000" indent="-381000" algn="l" defTabSz="457200">
              <a:buSzPct val="100000"/>
              <a:buChar char="•"/>
              <a:defRPr sz="3200" b="0"/>
            </a:pPr>
            <a:r>
              <a:rPr lang="hi-IN" sz="4400" dirty="0">
                <a:solidFill>
                  <a:schemeClr val="bg1"/>
                </a:solidFill>
              </a:rPr>
              <a:t>नौकरी/आजीविका के खोने का डर, अलग-थलग रहने के दौरान काम न कर पाना और काम से बर्खास्त किये जाने का डर </a:t>
            </a:r>
          </a:p>
          <a:p>
            <a:pPr marL="381000" indent="-381000" algn="l" defTabSz="457200">
              <a:buSzPct val="100000"/>
              <a:buChar char="•"/>
              <a:defRPr sz="3200" b="0"/>
            </a:pPr>
            <a:r>
              <a:rPr lang="hi-IN" sz="4400" dirty="0">
                <a:solidFill>
                  <a:schemeClr val="bg1"/>
                </a:solidFill>
              </a:rPr>
              <a:t>बीमारी से जुड़े होने के कारण सामाजिक रूप से बहिष्कृत/अलग-थलग रखे जाने का डर</a:t>
            </a:r>
          </a:p>
          <a:p>
            <a:pPr marL="381000" indent="-381000" algn="l" defTabSz="457200">
              <a:buSzPct val="100000"/>
              <a:buChar char="•"/>
              <a:defRPr sz="3200" b="0"/>
            </a:pPr>
            <a:r>
              <a:rPr lang="hi-IN" sz="4400" dirty="0">
                <a:solidFill>
                  <a:schemeClr val="bg1"/>
                </a:solidFill>
              </a:rPr>
              <a:t>खुद को अपने प्रियजनों की सुरक्षा कर पाने में निःशक्त महसूस करना और वायरस के कारण अपने प्रियजनों को खोने का डर या उनका अलग-थलग/</a:t>
            </a:r>
            <a:r>
              <a:rPr lang="en-US" sz="4400" dirty="0">
                <a:solidFill>
                  <a:schemeClr val="bg1"/>
                </a:solidFill>
              </a:rPr>
              <a:t>quarantine </a:t>
            </a:r>
            <a:r>
              <a:rPr lang="hi-IN" sz="4400" dirty="0">
                <a:solidFill>
                  <a:schemeClr val="bg1"/>
                </a:solidFill>
              </a:rPr>
              <a:t>होना</a:t>
            </a:r>
          </a:p>
          <a:p>
            <a:pPr marL="381000" indent="-381000" algn="l" defTabSz="457200">
              <a:buSzPct val="100000"/>
              <a:buChar char="•"/>
              <a:defRPr sz="3200" b="0"/>
            </a:pPr>
            <a:r>
              <a:rPr lang="hi-IN" sz="4400" dirty="0">
                <a:solidFill>
                  <a:schemeClr val="bg1"/>
                </a:solidFill>
              </a:rPr>
              <a:t>उपरोक्त आशंकाओं के कारण तनाव होता है और रोग को फैलाने का दोषी माना जाता है।</a:t>
            </a:r>
          </a:p>
          <a:p>
            <a:pPr algn="l">
              <a:spcBef>
                <a:spcPts val="600"/>
              </a:spcBef>
              <a:spcAft>
                <a:spcPts val="600"/>
              </a:spcAft>
            </a:pPr>
            <a:endParaRPr lang="en-US" sz="4400" b="0" dirty="0">
              <a:solidFill>
                <a:schemeClr val="bg1"/>
              </a:solidFill>
            </a:endParaRPr>
          </a:p>
        </p:txBody>
      </p:sp>
      <p:pic>
        <p:nvPicPr>
          <p:cNvPr id="11" name="Picture 10">
            <a:extLst>
              <a:ext uri="{FF2B5EF4-FFF2-40B4-BE49-F238E27FC236}">
                <a16:creationId xmlns:a16="http://schemas.microsoft.com/office/drawing/2014/main" id="{71BCC05B-E282-5241-8B79-4A64C9052FE9}"/>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2" name="Picture 11">
            <a:extLst>
              <a:ext uri="{FF2B5EF4-FFF2-40B4-BE49-F238E27FC236}">
                <a16:creationId xmlns:a16="http://schemas.microsoft.com/office/drawing/2014/main" id="{4A8A3BEB-356E-724B-AF0F-13572FDCE3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9644416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Rounded Rectangle"/>
          <p:cNvSpPr/>
          <p:nvPr/>
        </p:nvSpPr>
        <p:spPr>
          <a:xfrm>
            <a:off x="1428416" y="2900117"/>
            <a:ext cx="21431575" cy="7915766"/>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54531" y="3893955"/>
            <a:ext cx="20274937" cy="60119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457200">
              <a:buSzPct val="100000"/>
              <a:defRPr sz="4400" b="0"/>
            </a:pPr>
            <a:r>
              <a:rPr lang="en-US" sz="4800" dirty="0">
                <a:solidFill>
                  <a:schemeClr val="bg1"/>
                </a:solidFill>
              </a:rPr>
              <a:t>COVID-19  </a:t>
            </a:r>
            <a:r>
              <a:rPr lang="hi-IN" sz="4800" dirty="0">
                <a:solidFill>
                  <a:schemeClr val="bg1"/>
                </a:solidFill>
              </a:rPr>
              <a:t>से जुड़े बहिष्कार/लांछन/कलंक का स्तर तीन मुख्य कारकों पर निर्भर करता है</a:t>
            </a:r>
          </a:p>
          <a:p>
            <a:pPr marL="1343025" indent="-814388" algn="l" defTabSz="457200">
              <a:buSzPct val="100000"/>
              <a:buChar char="•"/>
              <a:defRPr sz="4400" b="0"/>
            </a:pPr>
            <a:r>
              <a:rPr lang="en-US" sz="4800" dirty="0">
                <a:solidFill>
                  <a:schemeClr val="bg1"/>
                </a:solidFill>
              </a:rPr>
              <a:t>COVID-19 </a:t>
            </a:r>
            <a:r>
              <a:rPr lang="hi-IN" sz="4800" dirty="0">
                <a:solidFill>
                  <a:schemeClr val="bg1"/>
                </a:solidFill>
              </a:rPr>
              <a:t>एक नई बीमारी है, इसके बारे में अभी कई चीजों का पता लगाया जा रहा है।</a:t>
            </a:r>
          </a:p>
          <a:p>
            <a:pPr marL="1343025" indent="-814388" algn="l" defTabSz="457200">
              <a:buSzPct val="100000"/>
              <a:buChar char="•"/>
              <a:defRPr sz="4400" b="0"/>
            </a:pPr>
            <a:r>
              <a:rPr lang="hi-IN" sz="4800" dirty="0">
                <a:solidFill>
                  <a:schemeClr val="bg1"/>
                </a:solidFill>
              </a:rPr>
              <a:t>जब कुछ अज्ञात होता है तो लोग अधिक चिंता करते हैं, जिससे भय उत्पन्न होता है।</a:t>
            </a:r>
          </a:p>
          <a:p>
            <a:pPr marL="1343025" indent="-814388" algn="l" defTabSz="457200">
              <a:buSzPct val="100000"/>
              <a:buChar char="•"/>
              <a:defRPr sz="4400" b="0"/>
            </a:pPr>
            <a:r>
              <a:rPr lang="hi-IN" sz="4800" dirty="0">
                <a:solidFill>
                  <a:schemeClr val="bg1"/>
                </a:solidFill>
              </a:rPr>
              <a:t>कुछ लोग अफवाहें और गलत समाचार व गलत सूचनाएं देते हैं जिससे डर और अधिक फैलाता है।</a:t>
            </a: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32779" y="1021655"/>
            <a:ext cx="12422848" cy="1223723"/>
            <a:chOff x="5980576" y="405682"/>
            <a:chExt cx="12422848" cy="1223723"/>
          </a:xfrm>
        </p:grpSpPr>
        <p:sp>
          <p:nvSpPr>
            <p:cNvPr id="788" name="Rounded Rectangle"/>
            <p:cNvSpPr/>
            <p:nvPr/>
          </p:nvSpPr>
          <p:spPr>
            <a:xfrm>
              <a:off x="5980576" y="405682"/>
              <a:ext cx="12422848" cy="1223723"/>
            </a:xfrm>
            <a:prstGeom prst="roundRect">
              <a:avLst/>
            </a:prstGeom>
            <a:ln>
              <a:noFill/>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504583"/>
              <a:ext cx="11913618" cy="1025922"/>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lIns="50800" tIns="50800" rIns="50800" bIns="50800" anchor="ctr">
              <a:spAutoFit/>
            </a:bodyPr>
            <a:lstStyle>
              <a:lvl1pPr defTabSz="412750">
                <a:defRPr sz="7000">
                  <a:solidFill>
                    <a:srgbClr val="002135"/>
                  </a:solidFill>
                </a:defRPr>
              </a:lvl1pPr>
            </a:lstStyle>
            <a:p>
              <a:pPr defTabSz="457200">
                <a:defRPr sz="6000"/>
              </a:pPr>
              <a:r>
                <a:rPr lang="hi-IN" b="0" dirty="0"/>
                <a:t>यहां बहिष्कार/लां</a:t>
              </a:r>
              <a:r>
                <a:rPr lang="en-US" b="0" dirty="0">
                  <a:latin typeface="Kruti Dev 010"/>
                  <a:ea typeface="Kruti Dev 010"/>
                  <a:cs typeface="Kruti Dev 010"/>
                  <a:sym typeface="Kruti Dev 010"/>
                </a:rPr>
                <a:t>W</a:t>
              </a:r>
              <a:r>
                <a:rPr lang="hi-IN" b="0" dirty="0"/>
                <a:t>छन/कलंक क्यों है?</a:t>
              </a:r>
            </a:p>
          </p:txBody>
        </p:sp>
      </p:grpSp>
      <p:pic>
        <p:nvPicPr>
          <p:cNvPr id="7" name="Picture 6">
            <a:extLst>
              <a:ext uri="{FF2B5EF4-FFF2-40B4-BE49-F238E27FC236}">
                <a16:creationId xmlns:a16="http://schemas.microsoft.com/office/drawing/2014/main" id="{8275073E-99AD-534B-91D7-D5D6F752167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51419" y="12657852"/>
            <a:ext cx="1488607" cy="487823"/>
          </a:xfrm>
          <a:prstGeom prst="rect">
            <a:avLst/>
          </a:prstGeom>
        </p:spPr>
      </p:pic>
      <p:pic>
        <p:nvPicPr>
          <p:cNvPr id="8" name="Picture 7">
            <a:extLst>
              <a:ext uri="{FF2B5EF4-FFF2-40B4-BE49-F238E27FC236}">
                <a16:creationId xmlns:a16="http://schemas.microsoft.com/office/drawing/2014/main" id="{27F351CB-E37A-AA4B-9B9A-11F703596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924" y="12635133"/>
            <a:ext cx="1488607" cy="942081"/>
          </a:xfrm>
          <a:prstGeom prst="rect">
            <a:avLst/>
          </a:prstGeom>
        </p:spPr>
      </p:pic>
    </p:spTree>
    <p:extLst>
      <p:ext uri="{BB962C8B-B14F-4D97-AF65-F5344CB8AC3E}">
        <p14:creationId xmlns:p14="http://schemas.microsoft.com/office/powerpoint/2010/main" val="304855804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3"/>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2119619" y="8219820"/>
              <a:ext cx="4071627"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r>
                <a:rPr lang="hi-IN" dirty="0"/>
                <a:t>इसकी वजह से लोग</a:t>
              </a:r>
            </a:p>
            <a:p>
              <a:pPr defTabSz="457200"/>
              <a:r>
                <a:rPr lang="hi-IN" dirty="0"/>
                <a:t>अपनी समस्याएं छिपाते हैं</a:t>
              </a:r>
            </a:p>
            <a:p>
              <a:pPr>
                <a:defRPr sz="2800" cap="all"/>
              </a:pPr>
              <a:r>
                <a:rPr b="0" dirty="0">
                  <a:latin typeface="Arial" panose="020B0604020202020204" pitchFamily="34" charset="0"/>
                  <a:cs typeface="Arial" panose="020B0604020202020204" pitchFamily="34" charset="0"/>
                </a:rPr>
                <a:t> </a:t>
              </a: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192501"/>
              <a:ext cx="5855086" cy="18322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lnSpc>
                  <a:spcPct val="80000"/>
                </a:lnSpc>
                <a:spcBef>
                  <a:spcPts val="1200"/>
                </a:spcBef>
                <a:defRPr sz="2800" cap="all">
                  <a:solidFill>
                    <a:srgbClr val="FFFFFF"/>
                  </a:solidFill>
                </a:defRPr>
              </a:pPr>
              <a:r>
                <a:rPr lang="hi-IN" sz="3200" dirty="0">
                  <a:solidFill>
                    <a:schemeClr val="tx1"/>
                  </a:solidFill>
                </a:rPr>
                <a:t>लोगों को स्वास्थ्य सुविधाओं पर पहुंचने और मदद लेने से दूर रखता है</a:t>
              </a:r>
            </a:p>
            <a:p>
              <a:pPr defTabSz="914400">
                <a:lnSpc>
                  <a:spcPct val="80000"/>
                </a:lnSpc>
                <a:spcBef>
                  <a:spcPts val="1200"/>
                </a:spcBef>
                <a:defRPr sz="2800" cap="all">
                  <a:solidFill>
                    <a:srgbClr val="FFFFFF"/>
                  </a:solidFill>
                </a:defRPr>
              </a:pPr>
              <a:endParaRPr sz="3200" b="0" dirty="0">
                <a:solidFill>
                  <a:schemeClr val="tx1"/>
                </a:solidFill>
                <a:latin typeface="Arial" panose="020B0604020202020204" pitchFamily="34" charset="0"/>
                <a:cs typeface="Arial" panose="020B0604020202020204" pitchFamily="34" charset="0"/>
              </a:endParaRPr>
            </a:p>
          </p:txBody>
        </p:sp>
        <p:pic>
          <p:nvPicPr>
            <p:cNvPr id="828" name="Image" descr="Image"/>
            <p:cNvPicPr>
              <a:picLocks noChangeAspect="1"/>
            </p:cNvPicPr>
            <p:nvPr/>
          </p:nvPicPr>
          <p:blipFill>
            <a:blip r:embed="rId4"/>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7035062" y="7894873"/>
            <a:ext cx="6012864" cy="2106703"/>
            <a:chOff x="17035062" y="7894873"/>
            <a:chExt cx="6012864" cy="2106703"/>
          </a:xfrm>
        </p:grpSpPr>
        <p:sp>
          <p:nvSpPr>
            <p:cNvPr id="815" name="Rounded Rectangle"/>
            <p:cNvSpPr/>
            <p:nvPr/>
          </p:nvSpPr>
          <p:spPr>
            <a:xfrm>
              <a:off x="17113956" y="7894873"/>
              <a:ext cx="5855087"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035062" y="8219819"/>
              <a:ext cx="6012864"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457200"/>
              <a:r>
                <a:rPr lang="hi-IN" dirty="0"/>
                <a:t>उन्हें हतोत्साहित करता है और स्वास्थ्य</a:t>
              </a:r>
            </a:p>
            <a:p>
              <a:pPr defTabSz="457200"/>
              <a:r>
                <a:rPr lang="hi-IN" dirty="0"/>
                <a:t>व्यवहार अपनाने से रोक सकता है</a:t>
              </a:r>
            </a:p>
            <a:p>
              <a:pPr>
                <a:defRPr sz="2800" cap="all"/>
              </a:pPr>
              <a:r>
                <a:rPr b="0" dirty="0">
                  <a:latin typeface="Arial" panose="020B0604020202020204" pitchFamily="34" charset="0"/>
                  <a:cs typeface="Arial" panose="020B0604020202020204" pitchFamily="34" charset="0"/>
                </a:rPr>
                <a:t> </a:t>
              </a: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5" y="-189062"/>
            <a:ext cx="15582191" cy="3395801"/>
            <a:chOff x="5589686" y="-189062"/>
            <a:chExt cx="13204628" cy="3395801"/>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189062"/>
              <a:ext cx="12546061" cy="33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lang="hi-IN" sz="7200" dirty="0"/>
                <a:t>बहिष्कार/लांछन/कलंक क्या करता है?</a:t>
              </a:r>
            </a:p>
            <a:p>
              <a:endParaRPr b="0" dirty="0">
                <a:latin typeface="Arial" panose="020B0604020202020204" pitchFamily="34" charset="0"/>
                <a:cs typeface="Arial" panose="020B0604020202020204" pitchFamily="34" charset="0"/>
              </a:endParaRPr>
            </a:p>
          </p:txBody>
        </p:sp>
      </p:grpSp>
      <p:pic>
        <p:nvPicPr>
          <p:cNvPr id="27" name="Image" descr="Image">
            <a:extLst>
              <a:ext uri="{FF2B5EF4-FFF2-40B4-BE49-F238E27FC236}">
                <a16:creationId xmlns:a16="http://schemas.microsoft.com/office/drawing/2014/main" id="{ADFCB59F-4137-F14A-8EEF-8514B8AE990C}"/>
              </a:ext>
            </a:extLst>
          </p:cNvPr>
          <p:cNvPicPr>
            <a:picLocks noChangeAspect="1"/>
          </p:cNvPicPr>
          <p:nvPr/>
        </p:nvPicPr>
        <p:blipFill>
          <a:blip r:embed="rId5"/>
          <a:stretch>
            <a:fillRect/>
          </a:stretch>
        </p:blipFill>
        <p:spPr>
          <a:xfrm rot="7064071">
            <a:off x="17827752" y="3951178"/>
            <a:ext cx="2504828" cy="2668350"/>
          </a:xfrm>
          <a:prstGeom prst="rect">
            <a:avLst/>
          </a:prstGeom>
          <a:ln w="12700" cap="flat">
            <a:noFill/>
            <a:miter lim="400000"/>
          </a:ln>
          <a:effectLst/>
        </p:spPr>
      </p:pic>
      <p:pic>
        <p:nvPicPr>
          <p:cNvPr id="17" name="Picture 16">
            <a:extLst>
              <a:ext uri="{FF2B5EF4-FFF2-40B4-BE49-F238E27FC236}">
                <a16:creationId xmlns:a16="http://schemas.microsoft.com/office/drawing/2014/main" id="{A63F6F59-A0CA-1E4F-8A0C-E759308FB1D3}"/>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8" name="Picture 17">
            <a:extLst>
              <a:ext uri="{FF2B5EF4-FFF2-40B4-BE49-F238E27FC236}">
                <a16:creationId xmlns:a16="http://schemas.microsoft.com/office/drawing/2014/main" id="{B3EBEBE1-5A00-FB44-85B8-B7AC484AB6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75044217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Rounded Rectangle"/>
          <p:cNvSpPr/>
          <p:nvPr/>
        </p:nvSpPr>
        <p:spPr>
          <a:xfrm>
            <a:off x="1143097" y="2588520"/>
            <a:ext cx="20171499" cy="9376871"/>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2660073" y="288502"/>
            <a:ext cx="17761527" cy="1456809"/>
            <a:chOff x="5589686" y="288502"/>
            <a:chExt cx="13204628" cy="1456809"/>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288502"/>
              <a:ext cx="1287534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lang="en-US" sz="6000" b="0" dirty="0">
                  <a:latin typeface="Arial" panose="020B0604020202020204" pitchFamily="34" charset="0"/>
                  <a:cs typeface="Arial" panose="020B0604020202020204" pitchFamily="34" charset="0"/>
                </a:rPr>
                <a:t>CSO Partners / CBOs </a:t>
              </a:r>
              <a:r>
                <a:rPr lang="sv-SE" sz="8800" b="0" dirty="0">
                  <a:latin typeface="Kruti Dev 010" pitchFamily="2" charset="0"/>
                  <a:cs typeface="Arial" panose="020B0604020202020204" pitchFamily="34" charset="0"/>
                </a:rPr>
                <a:t>D;k dj ldrs gSa\</a:t>
              </a:r>
              <a:endParaRPr lang="sv-SE" sz="6000" b="0" dirty="0">
                <a:latin typeface="Arial" panose="020B0604020202020204" pitchFamily="34" charset="0"/>
                <a:cs typeface="Arial" panose="020B0604020202020204" pitchFamily="34" charset="0"/>
              </a:endParaRP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29F629DD-AE69-1845-9BA0-E8B7925374E8}"/>
              </a:ext>
            </a:extLst>
          </p:cNvPr>
          <p:cNvSpPr txBox="1"/>
          <p:nvPr/>
        </p:nvSpPr>
        <p:spPr>
          <a:xfrm>
            <a:off x="1665895" y="4694671"/>
            <a:ext cx="19343635" cy="54886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0" indent="-457200" algn="l">
              <a:buFont typeface="Arial" panose="020B0604020202020204" pitchFamily="34" charset="0"/>
              <a:buChar char="•"/>
            </a:pPr>
            <a:r>
              <a:rPr lang="hi-IN" sz="4000" b="0" dirty="0">
                <a:solidFill>
                  <a:schemeClr val="bg1"/>
                </a:solidFill>
              </a:rPr>
              <a:t>लोगों को इस बात पर संवेदनशील बना सकते/सकतीं हैं और उनकी यह समझने में मदद कर सकते/सकतीं हैं कि यह एक साधारण संक्रमण है और इसके 80 प्रतिशत मामले मामूली होते हैं।</a:t>
            </a:r>
            <a:r>
              <a:rPr lang="en-US" sz="4000" b="0" dirty="0">
                <a:solidFill>
                  <a:schemeClr val="bg1"/>
                </a:solidFill>
                <a:latin typeface="Arial" panose="020B0604020202020204" pitchFamily="34" charset="0"/>
                <a:cs typeface="Arial" panose="020B0604020202020204" pitchFamily="34" charset="0"/>
              </a:rPr>
              <a:t> </a:t>
            </a:r>
            <a:endParaRPr lang="en-US" sz="4000" b="0" dirty="0">
              <a:solidFill>
                <a:schemeClr val="bg1"/>
              </a:solidFill>
              <a:latin typeface="Kruti Dev 010" pitchFamily="2" charset="0"/>
              <a:cs typeface="Arial" panose="020B0604020202020204" pitchFamily="34" charset="0"/>
            </a:endParaRPr>
          </a:p>
          <a:p>
            <a:pPr marL="457200" indent="-457200" algn="l">
              <a:buFont typeface="Arial" panose="020B0604020202020204" pitchFamily="34" charset="0"/>
              <a:buChar char="•"/>
            </a:pPr>
            <a:r>
              <a:rPr lang="hi-IN" sz="4000" b="0" dirty="0">
                <a:solidFill>
                  <a:schemeClr val="bg1"/>
                </a:solidFill>
              </a:rPr>
              <a:t>लोगों से कह सकते है कि वे टेलीविज़न पर नकारात्मक चीज़ें और झूठे समाचारों को देखने से बचें</a:t>
            </a:r>
          </a:p>
          <a:p>
            <a:pPr marL="457200" indent="-457200" algn="l">
              <a:spcBef>
                <a:spcPts val="600"/>
              </a:spcBef>
              <a:spcAft>
                <a:spcPts val="600"/>
              </a:spcAft>
              <a:buFont typeface="Arial" panose="020B0604020202020204" pitchFamily="34" charset="0"/>
              <a:buChar char="•"/>
            </a:pPr>
            <a:r>
              <a:rPr lang="hi-IN" sz="4000" b="0" dirty="0">
                <a:solidFill>
                  <a:schemeClr val="bg1"/>
                </a:solidFill>
                <a:latin typeface="Kruti Dev 010" pitchFamily="2" charset="0"/>
                <a:cs typeface="Arial" panose="020B0604020202020204" pitchFamily="34" charset="0"/>
              </a:rPr>
              <a:t>लोगों को तनाव से दूर करने के लिए लोगों को आशा दें और सकारात्मक समाचार दें</a:t>
            </a:r>
            <a:r>
              <a:rPr lang="hi-IN" sz="4000" b="0" dirty="0">
                <a:solidFill>
                  <a:schemeClr val="bg1"/>
                </a:solidFill>
              </a:rPr>
              <a:t> ।</a:t>
            </a:r>
            <a:r>
              <a:rPr lang="en-US" sz="4000" b="0" dirty="0">
                <a:solidFill>
                  <a:schemeClr val="bg1"/>
                </a:solidFill>
                <a:latin typeface="Kruti Dev 010" pitchFamily="2" charset="0"/>
                <a:cs typeface="Arial" panose="020B0604020202020204" pitchFamily="34" charset="0"/>
              </a:rPr>
              <a:t> </a:t>
            </a:r>
          </a:p>
          <a:p>
            <a:pPr marL="457200" indent="-457200" algn="l">
              <a:spcBef>
                <a:spcPts val="600"/>
              </a:spcBef>
              <a:spcAft>
                <a:spcPts val="600"/>
              </a:spcAft>
              <a:buFont typeface="Arial" panose="020B0604020202020204" pitchFamily="34" charset="0"/>
              <a:buChar char="•"/>
            </a:pPr>
            <a:r>
              <a:rPr lang="hi-IN" sz="4000" b="0" dirty="0">
                <a:solidFill>
                  <a:schemeClr val="bg1"/>
                </a:solidFill>
              </a:rPr>
              <a:t>सार्वजनिक रूप से, ऐसे शब्दों का प्रयोग करें जैसे कि ’’व्यक्ति जिसे </a:t>
            </a:r>
            <a:r>
              <a:rPr lang="en-US" sz="4000" b="0" dirty="0">
                <a:solidFill>
                  <a:schemeClr val="bg1"/>
                </a:solidFill>
              </a:rPr>
              <a:t>COVID-19 </a:t>
            </a:r>
            <a:r>
              <a:rPr lang="hi-IN" sz="4000" b="0" dirty="0">
                <a:solidFill>
                  <a:schemeClr val="bg1"/>
                </a:solidFill>
              </a:rPr>
              <a:t>है’’ बजाय ’’ </a:t>
            </a:r>
            <a:r>
              <a:rPr lang="en-US" sz="4000" b="0" dirty="0">
                <a:solidFill>
                  <a:schemeClr val="bg1"/>
                </a:solidFill>
              </a:rPr>
              <a:t>COVID-19 </a:t>
            </a:r>
            <a:r>
              <a:rPr lang="hi-IN" sz="4000" b="0" dirty="0">
                <a:solidFill>
                  <a:schemeClr val="bg1"/>
                </a:solidFill>
              </a:rPr>
              <a:t>मामला’’ या ’’पीड़ित’’ के। इसी तरह ’’संदिग्ध मामले’’ की बजाय ’’व्यक्ति जिसे  </a:t>
            </a:r>
            <a:r>
              <a:rPr lang="en-US" sz="4000" b="0" dirty="0">
                <a:solidFill>
                  <a:schemeClr val="bg1"/>
                </a:solidFill>
              </a:rPr>
              <a:t>COVID-19 </a:t>
            </a:r>
            <a:r>
              <a:rPr lang="hi-IN" sz="4000" b="0" dirty="0">
                <a:solidFill>
                  <a:schemeClr val="bg1"/>
                </a:solidFill>
              </a:rPr>
              <a:t>हो सकता है’’ प्रयोग करें।</a:t>
            </a:r>
          </a:p>
          <a:p>
            <a:pPr marL="457200" indent="-457200" algn="l">
              <a:spcBef>
                <a:spcPts val="600"/>
              </a:spcBef>
              <a:spcAft>
                <a:spcPts val="600"/>
              </a:spcAft>
              <a:buFont typeface="Arial" panose="020B0604020202020204" pitchFamily="34" charset="0"/>
              <a:buChar char="•"/>
            </a:pPr>
            <a:endParaRPr lang="en-US" sz="4000" b="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5B7DED8-C090-8746-BC56-F8D480443B35}"/>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9" name="Picture 8">
            <a:extLst>
              <a:ext uri="{FF2B5EF4-FFF2-40B4-BE49-F238E27FC236}">
                <a16:creationId xmlns:a16="http://schemas.microsoft.com/office/drawing/2014/main" id="{B48E579D-F9AE-E24A-8419-D93A131F23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9249373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3815255"/>
            <a:ext cx="22217386" cy="810347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4496597"/>
            <a:ext cx="20749846" cy="65493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इसमें बहिष्कार/कलंक है क्योंकि </a:t>
            </a:r>
            <a:r>
              <a:rPr lang="en-IN" sz="5400" b="0" kern="1200" dirty="0">
                <a:solidFill>
                  <a:schemeClr val="tx1"/>
                </a:solidFill>
                <a:latin typeface="Arial" panose="020B0604020202020204" pitchFamily="34" charset="0"/>
                <a:cs typeface="Arial" panose="020B0604020202020204" pitchFamily="34" charset="0"/>
              </a:rPr>
              <a:t>COVID-19 </a:t>
            </a:r>
            <a:r>
              <a:rPr lang="hi-IN" sz="5400" b="0" kern="1200" dirty="0">
                <a:solidFill>
                  <a:schemeClr val="tx1"/>
                </a:solidFill>
                <a:latin typeface="Arial" panose="020B0604020202020204" pitchFamily="34" charset="0"/>
                <a:cs typeface="Arial" panose="020B0604020202020204" pitchFamily="34" charset="0"/>
              </a:rPr>
              <a:t>नयी है और इसके बारे में अभी बहुत कुछ अज्ञात है</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इस कारण लोग अपनी समस्याओं को छिपाते हैं, स्वास्थ्य सेवाओं से दूर होते हैं और उन्हें सुरक्षित व्यवहारों को अपनाने से रोकती है </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CSO/CBO </a:t>
            </a:r>
            <a:r>
              <a:rPr lang="hi-IN" sz="5400" b="0" kern="1200" dirty="0">
                <a:solidFill>
                  <a:schemeClr val="tx1"/>
                </a:solidFill>
                <a:latin typeface="Arial" panose="020B0604020202020204" pitchFamily="34" charset="0"/>
                <a:cs typeface="Arial" panose="020B0604020202020204" pitchFamily="34" charset="0"/>
              </a:rPr>
              <a:t>की टीमें बहिष्कार/कलंक से सामुदायिक नेटवर्क और प्रभावशाली व्यक्तियों के माध्यम से निपट सकती हैं और लोगों की मदद कर सकती हैं</a:t>
            </a: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033103F-1CC8-074E-9CEC-7E9B3500EDD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C36E3464-BE4D-9D4E-82C0-168F47CBE6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637602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Rounded Rectangle"/>
          <p:cNvSpPr/>
          <p:nvPr/>
        </p:nvSpPr>
        <p:spPr>
          <a:xfrm>
            <a:off x="6210375" y="9768391"/>
            <a:ext cx="5855090" cy="2106706"/>
          </a:xfrm>
          <a:prstGeom prst="roundRect">
            <a:avLst>
              <a:gd name="adj" fmla="val 9043"/>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02" name="Arrow 10"/>
          <p:cNvSpPr/>
          <p:nvPr/>
        </p:nvSpPr>
        <p:spPr>
          <a:xfrm rot="5400000">
            <a:off x="8794546" y="8768954"/>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03" name="HOW TO…"/>
          <p:cNvSpPr txBox="1"/>
          <p:nvPr/>
        </p:nvSpPr>
        <p:spPr>
          <a:xfrm>
            <a:off x="8030245" y="10539615"/>
            <a:ext cx="2215350"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hi-IN" dirty="0"/>
              <a:t>संचार कैसे करें</a:t>
            </a:r>
          </a:p>
        </p:txBody>
      </p:sp>
      <p:pic>
        <p:nvPicPr>
          <p:cNvPr id="100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0181" y="5732946"/>
            <a:ext cx="4435500" cy="2784542"/>
          </a:xfrm>
          <a:prstGeom prst="rect">
            <a:avLst/>
          </a:prstGeom>
          <a:ln w="12700">
            <a:miter lim="400000"/>
          </a:ln>
        </p:spPr>
      </p:pic>
      <p:sp>
        <p:nvSpPr>
          <p:cNvPr id="1005" name="Rounded Rectangle"/>
          <p:cNvSpPr/>
          <p:nvPr/>
        </p:nvSpPr>
        <p:spPr>
          <a:xfrm>
            <a:off x="12318534" y="9784583"/>
            <a:ext cx="5855090" cy="2106704"/>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06" name="Arrow 10"/>
          <p:cNvSpPr/>
          <p:nvPr/>
        </p:nvSpPr>
        <p:spPr>
          <a:xfrm rot="5400000">
            <a:off x="14902707" y="8737969"/>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07" name="MASK…"/>
          <p:cNvSpPr txBox="1"/>
          <p:nvPr/>
        </p:nvSpPr>
        <p:spPr>
          <a:xfrm>
            <a:off x="13949730" y="10539616"/>
            <a:ext cx="2308324"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hi-IN" dirty="0"/>
              <a:t>मास्क प्रबन्धन</a:t>
            </a:r>
          </a:p>
        </p:txBody>
      </p:sp>
      <p:pic>
        <p:nvPicPr>
          <p:cNvPr id="1008" name="Image" descr="Image"/>
          <p:cNvPicPr>
            <a:picLocks noChangeAspect="1"/>
          </p:cNvPicPr>
          <p:nvPr/>
        </p:nvPicPr>
        <p:blipFill>
          <a:blip r:embed="rId4"/>
          <a:stretch>
            <a:fillRect/>
          </a:stretch>
        </p:blipFill>
        <p:spPr>
          <a:xfrm>
            <a:off x="14231647" y="5678534"/>
            <a:ext cx="2645516" cy="2789324"/>
          </a:xfrm>
          <a:prstGeom prst="rect">
            <a:avLst/>
          </a:prstGeom>
          <a:ln w="12700">
            <a:miter lim="400000"/>
          </a:ln>
        </p:spPr>
      </p:pic>
      <p:sp>
        <p:nvSpPr>
          <p:cNvPr id="1009" name="Rounded Rectangle"/>
          <p:cNvSpPr/>
          <p:nvPr/>
        </p:nvSpPr>
        <p:spPr>
          <a:xfrm>
            <a:off x="18426695" y="9768392"/>
            <a:ext cx="5855090" cy="2106706"/>
          </a:xfrm>
          <a:prstGeom prst="roundRect">
            <a:avLst>
              <a:gd name="adj" fmla="val 9043"/>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10" name="Arrow 10"/>
          <p:cNvSpPr/>
          <p:nvPr/>
        </p:nvSpPr>
        <p:spPr>
          <a:xfrm rot="5400000">
            <a:off x="21010868" y="8737969"/>
            <a:ext cx="686745"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11" name="PRECAUTIONS"/>
          <p:cNvSpPr txBox="1"/>
          <p:nvPr/>
        </p:nvSpPr>
        <p:spPr>
          <a:xfrm>
            <a:off x="20153590" y="10462673"/>
            <a:ext cx="240129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rPr lang="hi-IN" dirty="0"/>
              <a:t>सावधानियां</a:t>
            </a:r>
            <a:endParaRPr dirty="0"/>
          </a:p>
        </p:txBody>
      </p:sp>
      <p:pic>
        <p:nvPicPr>
          <p:cNvPr id="1012" name="Image" descr="Image"/>
          <p:cNvPicPr>
            <a:picLocks noChangeAspect="1"/>
          </p:cNvPicPr>
          <p:nvPr/>
        </p:nvPicPr>
        <p:blipFill>
          <a:blip r:embed="rId5"/>
          <a:stretch>
            <a:fillRect/>
          </a:stretch>
        </p:blipFill>
        <p:spPr>
          <a:xfrm>
            <a:off x="19954633" y="5703474"/>
            <a:ext cx="2799213" cy="2739446"/>
          </a:xfrm>
          <a:prstGeom prst="rect">
            <a:avLst/>
          </a:prstGeom>
          <a:ln w="12700">
            <a:miter lim="400000"/>
          </a:ln>
        </p:spPr>
      </p:pic>
      <p:sp>
        <p:nvSpPr>
          <p:cNvPr id="1013" name="Rounded Rectangle"/>
          <p:cNvSpPr/>
          <p:nvPr/>
        </p:nvSpPr>
        <p:spPr>
          <a:xfrm>
            <a:off x="102216" y="9784583"/>
            <a:ext cx="5855090" cy="2106705"/>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14" name="Arrow 10"/>
          <p:cNvSpPr/>
          <p:nvPr/>
        </p:nvSpPr>
        <p:spPr>
          <a:xfrm rot="5400000">
            <a:off x="2686389" y="8737968"/>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15" name="WHAT TO…"/>
          <p:cNvSpPr txBox="1"/>
          <p:nvPr/>
        </p:nvSpPr>
        <p:spPr>
          <a:xfrm>
            <a:off x="1571828" y="10539617"/>
            <a:ext cx="291586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hi-IN" dirty="0"/>
              <a:t>क्या संचार करना है</a:t>
            </a:r>
          </a:p>
        </p:txBody>
      </p:sp>
      <p:pic>
        <p:nvPicPr>
          <p:cNvPr id="1016"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2066" y="5744454"/>
            <a:ext cx="4195390" cy="2732813"/>
          </a:xfrm>
          <a:prstGeom prst="rect">
            <a:avLst/>
          </a:prstGeom>
          <a:ln w="12700">
            <a:miter lim="400000"/>
          </a:ln>
        </p:spPr>
      </p:pic>
      <p:grpSp>
        <p:nvGrpSpPr>
          <p:cNvPr id="1023" name="Group"/>
          <p:cNvGrpSpPr/>
          <p:nvPr/>
        </p:nvGrpSpPr>
        <p:grpSpPr>
          <a:xfrm>
            <a:off x="0" y="863354"/>
            <a:ext cx="24434803" cy="3618689"/>
            <a:chOff x="0" y="1531359"/>
            <a:chExt cx="24434802" cy="3618688"/>
          </a:xfrm>
        </p:grpSpPr>
        <p:sp>
          <p:nvSpPr>
            <p:cNvPr id="1020" name="Rectangle"/>
            <p:cNvSpPr/>
            <p:nvPr/>
          </p:nvSpPr>
          <p:spPr>
            <a:xfrm>
              <a:off x="0" y="1531359"/>
              <a:ext cx="24434802" cy="3618688"/>
            </a:xfrm>
            <a:prstGeom prst="rect">
              <a:avLst/>
            </a:prstGeom>
            <a:solidFill>
              <a:srgbClr val="002060"/>
            </a:solidFill>
            <a:ln w="12700" cap="flat">
              <a:noFill/>
              <a:miter lim="400000"/>
            </a:ln>
            <a:effectLst/>
          </p:spPr>
          <p:txBody>
            <a:bodyPr wrap="square" lIns="0" tIns="0" rIns="0" bIns="0" numCol="1" anchor="ctr">
              <a:noAutofit/>
            </a:bodyPr>
            <a:lstStyle/>
            <a:p>
              <a:pPr>
                <a:defRPr sz="4400" b="0">
                  <a:solidFill>
                    <a:srgbClr val="FFFFFF"/>
                  </a:solidFill>
                </a:defRPr>
              </a:pPr>
              <a:endParaRPr/>
            </a:p>
          </p:txBody>
        </p:sp>
        <p:sp>
          <p:nvSpPr>
            <p:cNvPr id="1021" name="SESSION 1"/>
            <p:cNvSpPr txBox="1"/>
            <p:nvPr/>
          </p:nvSpPr>
          <p:spPr>
            <a:xfrm>
              <a:off x="8990555" y="1754285"/>
              <a:ext cx="6453690"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sz="8800" dirty="0">
                  <a:solidFill>
                    <a:schemeClr val="bg1"/>
                  </a:solidFill>
                </a:rPr>
                <a:t>SESSION</a:t>
              </a:r>
              <a:r>
                <a:rPr dirty="0">
                  <a:solidFill>
                    <a:schemeClr val="bg1"/>
                  </a:solidFill>
                </a:rPr>
                <a:t> 6</a:t>
              </a:r>
            </a:p>
          </p:txBody>
        </p:sp>
        <p:sp>
          <p:nvSpPr>
            <p:cNvPr id="1022" name="COMMUNICATION AND PERSONAL SAFETY"/>
            <p:cNvSpPr txBox="1"/>
            <p:nvPr/>
          </p:nvSpPr>
          <p:spPr>
            <a:xfrm>
              <a:off x="9021011" y="3541458"/>
              <a:ext cx="6392776" cy="8412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400">
                  <a:solidFill>
                    <a:srgbClr val="002135"/>
                  </a:solidFill>
                </a:defRPr>
              </a:lvl1pPr>
            </a:lstStyle>
            <a:p>
              <a:pPr defTabSz="457200">
                <a:defRPr sz="4800" b="0"/>
              </a:pPr>
              <a:r>
                <a:rPr lang="hi-IN" dirty="0">
                  <a:solidFill>
                    <a:schemeClr val="bg1"/>
                  </a:solidFill>
                </a:rPr>
                <a:t>संचार, और स्वयं की सुरक्षा</a:t>
              </a:r>
            </a:p>
          </p:txBody>
        </p:sp>
      </p:grpSp>
      <p:pic>
        <p:nvPicPr>
          <p:cNvPr id="22" name="Picture 21">
            <a:extLst>
              <a:ext uri="{FF2B5EF4-FFF2-40B4-BE49-F238E27FC236}">
                <a16:creationId xmlns:a16="http://schemas.microsoft.com/office/drawing/2014/main" id="{53F38D57-797D-2E4E-B30C-CD523016839D}"/>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6E44ACFF-295D-1D42-B286-2E35F2EB00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9473245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ounded Rectangle"/>
          <p:cNvSpPr/>
          <p:nvPr/>
        </p:nvSpPr>
        <p:spPr>
          <a:xfrm>
            <a:off x="1482086" y="3100613"/>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35" name="HAND…"/>
          <p:cNvSpPr txBox="1"/>
          <p:nvPr/>
        </p:nvSpPr>
        <p:spPr>
          <a:xfrm>
            <a:off x="1503122" y="3352107"/>
            <a:ext cx="5385163" cy="1210588"/>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spAutoFit/>
          </a:bodyPr>
          <a:lstStyle>
            <a:lvl1pPr>
              <a:defRPr cap="all"/>
            </a:lvl1pPr>
          </a:lstStyle>
          <a:p>
            <a:r>
              <a:rPr lang="hi-IN" sz="3600" dirty="0">
                <a:solidFill>
                  <a:schemeClr val="tx1"/>
                </a:solidFill>
              </a:rPr>
              <a:t>हाथ की स्वच्छता</a:t>
            </a:r>
            <a:r>
              <a:rPr lang="en-US" sz="3600" dirty="0">
                <a:solidFill>
                  <a:schemeClr val="tx1"/>
                </a:solidFill>
              </a:rPr>
              <a:t> </a:t>
            </a:r>
            <a:r>
              <a:rPr lang="hi-IN" sz="3600" dirty="0">
                <a:solidFill>
                  <a:schemeClr val="tx1"/>
                </a:solidFill>
              </a:rPr>
              <a:t>और</a:t>
            </a:r>
            <a:r>
              <a:rPr lang="en-US" sz="3600" dirty="0">
                <a:solidFill>
                  <a:schemeClr val="tx1"/>
                </a:solidFill>
              </a:rPr>
              <a:t> </a:t>
            </a:r>
            <a:r>
              <a:rPr lang="hi-IN" sz="3600" dirty="0">
                <a:solidFill>
                  <a:schemeClr val="tx1"/>
                </a:solidFill>
              </a:rPr>
              <a:t>श्वसन स्वच्छता </a:t>
            </a:r>
          </a:p>
        </p:txBody>
      </p:sp>
      <p:sp>
        <p:nvSpPr>
          <p:cNvPr id="1037" name="Rounded Rectangle"/>
          <p:cNvSpPr/>
          <p:nvPr/>
        </p:nvSpPr>
        <p:spPr>
          <a:xfrm>
            <a:off x="1503122" y="6824549"/>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39" name="Rounded Rectangle"/>
          <p:cNvSpPr/>
          <p:nvPr/>
        </p:nvSpPr>
        <p:spPr>
          <a:xfrm>
            <a:off x="1482085" y="4881019"/>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40" name="HAND…"/>
          <p:cNvSpPr txBox="1"/>
          <p:nvPr/>
        </p:nvSpPr>
        <p:spPr>
          <a:xfrm>
            <a:off x="4842397" y="5169104"/>
            <a:ext cx="334701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endParaRPr dirty="0"/>
          </a:p>
        </p:txBody>
      </p:sp>
      <p:sp>
        <p:nvSpPr>
          <p:cNvPr id="1042" name="Rounded Rectangle"/>
          <p:cNvSpPr/>
          <p:nvPr/>
        </p:nvSpPr>
        <p:spPr>
          <a:xfrm>
            <a:off x="1519818" y="8614497"/>
            <a:ext cx="5321537" cy="1528911"/>
          </a:xfrm>
          <a:prstGeom prst="roundRect">
            <a:avLst>
              <a:gd name="adj" fmla="val 1666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43" name="HAND…"/>
          <p:cNvSpPr txBox="1"/>
          <p:nvPr/>
        </p:nvSpPr>
        <p:spPr>
          <a:xfrm>
            <a:off x="2074049" y="7043429"/>
            <a:ext cx="4441854" cy="1395254"/>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spAutoFit/>
          </a:bodyPr>
          <a:lstStyle>
            <a:lvl1pPr>
              <a:defRPr cap="all"/>
            </a:lvl1pPr>
          </a:lstStyle>
          <a:p>
            <a:pPr defTabSz="457200">
              <a:defRPr sz="2800"/>
            </a:pPr>
            <a:r>
              <a:rPr lang="hi-IN" dirty="0"/>
              <a:t>घर पर देखभाल और घर पर अलग रहना</a:t>
            </a:r>
            <a:r>
              <a:rPr lang="hi-IN" dirty="0">
                <a:latin typeface="Kruti Dev 010"/>
                <a:ea typeface="Kruti Dev 010"/>
                <a:cs typeface="Kruti Dev 010"/>
                <a:sym typeface="Kruti Dev 010"/>
              </a:rPr>
              <a:t>@</a:t>
            </a:r>
            <a:r>
              <a:rPr lang="en-US" dirty="0"/>
              <a:t>Home Quarantine</a:t>
            </a:r>
          </a:p>
        </p:txBody>
      </p:sp>
      <p:grpSp>
        <p:nvGrpSpPr>
          <p:cNvPr id="2" name="Group 1"/>
          <p:cNvGrpSpPr/>
          <p:nvPr/>
        </p:nvGrpSpPr>
        <p:grpSpPr>
          <a:xfrm>
            <a:off x="7194289" y="2992001"/>
            <a:ext cx="2749503" cy="8831312"/>
            <a:chOff x="10817160" y="2953486"/>
            <a:chExt cx="2749503" cy="8831312"/>
          </a:xfrm>
        </p:grpSpPr>
        <p:pic>
          <p:nvPicPr>
            <p:cNvPr id="103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7335" y="2953486"/>
              <a:ext cx="2749328" cy="2749328"/>
            </a:xfrm>
            <a:prstGeom prst="rect">
              <a:avLst/>
            </a:prstGeom>
            <a:ln w="12700">
              <a:miter lim="400000"/>
            </a:ln>
          </p:spPr>
        </p:pic>
        <p:pic>
          <p:nvPicPr>
            <p:cNvPr id="104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3910" y="5994385"/>
              <a:ext cx="2016180" cy="2749334"/>
            </a:xfrm>
            <a:prstGeom prst="rect">
              <a:avLst/>
            </a:prstGeom>
            <a:ln w="12700">
              <a:miter lim="400000"/>
            </a:ln>
          </p:spPr>
        </p:pic>
        <p:pic>
          <p:nvPicPr>
            <p:cNvPr id="1044" name="Image" descr="Image"/>
            <p:cNvPicPr>
              <a:picLocks noChangeAspect="1"/>
            </p:cNvPicPr>
            <p:nvPr/>
          </p:nvPicPr>
          <p:blipFill>
            <a:blip r:embed="rId5"/>
            <a:stretch>
              <a:fillRect/>
            </a:stretch>
          </p:blipFill>
          <p:spPr>
            <a:xfrm>
              <a:off x="10817160" y="9035464"/>
              <a:ext cx="2749329" cy="2749334"/>
            </a:xfrm>
            <a:prstGeom prst="rect">
              <a:avLst/>
            </a:prstGeom>
            <a:ln w="12700">
              <a:miter lim="400000"/>
            </a:ln>
          </p:spPr>
        </p:pic>
      </p:grpSp>
      <p:sp>
        <p:nvSpPr>
          <p:cNvPr id="1045" name="Rounded Rectangle"/>
          <p:cNvSpPr/>
          <p:nvPr/>
        </p:nvSpPr>
        <p:spPr>
          <a:xfrm>
            <a:off x="1541451" y="10328488"/>
            <a:ext cx="5321537" cy="1528910"/>
          </a:xfrm>
          <a:prstGeom prst="roundRect">
            <a:avLst>
              <a:gd name="adj" fmla="val 1666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46" name="HAND…"/>
          <p:cNvSpPr txBox="1"/>
          <p:nvPr/>
        </p:nvSpPr>
        <p:spPr>
          <a:xfrm>
            <a:off x="2386371" y="10492096"/>
            <a:ext cx="3454592"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hi-IN" sz="3600" dirty="0"/>
              <a:t>स्वास्थ्य और पोषण</a:t>
            </a:r>
            <a:endParaRPr sz="3600" dirty="0"/>
          </a:p>
        </p:txBody>
      </p:sp>
      <p:sp>
        <p:nvSpPr>
          <p:cNvPr id="1047" name="Rounded Rectangle"/>
          <p:cNvSpPr/>
          <p:nvPr/>
        </p:nvSpPr>
        <p:spPr>
          <a:xfrm>
            <a:off x="10701035" y="2907162"/>
            <a:ext cx="5768455" cy="8899481"/>
          </a:xfrm>
          <a:prstGeom prst="roundRect">
            <a:avLst>
              <a:gd name="adj" fmla="val 16665"/>
            </a:avLst>
          </a:prstGeom>
          <a:ln/>
        </p:spPr>
        <p:style>
          <a:lnRef idx="1">
            <a:schemeClr val="dk1"/>
          </a:lnRef>
          <a:fillRef idx="2">
            <a:schemeClr val="dk1"/>
          </a:fillRef>
          <a:effectRef idx="1">
            <a:schemeClr val="dk1"/>
          </a:effectRef>
          <a:fontRef idx="minor">
            <a:schemeClr val="dk1"/>
          </a:fontRef>
        </p:style>
        <p:txBody>
          <a:bodyPr lIns="0" tIns="0" rIns="0" bIns="0" anchor="ctr"/>
          <a:lstStyle/>
          <a:p>
            <a:pPr marL="381000" indent="-381000" algn="l" defTabSz="457200">
              <a:buSzPct val="100000"/>
              <a:buChar char="•"/>
              <a:defRPr sz="3500" b="0"/>
            </a:pPr>
            <a:r>
              <a:rPr lang="hi-IN" dirty="0"/>
              <a:t>मोबाइल पर वीडियो (मोबीसोड्स) शेयर करें </a:t>
            </a:r>
          </a:p>
          <a:p>
            <a:pPr marL="381000" indent="-381000" algn="l" defTabSz="457200">
              <a:buSzPct val="100000"/>
              <a:buChar char="•"/>
              <a:defRPr sz="3500" b="0"/>
            </a:pPr>
            <a:r>
              <a:rPr lang="hi-IN" dirty="0"/>
              <a:t>उचित स्थान पर </a:t>
            </a:r>
            <a:r>
              <a:rPr lang="en-US" dirty="0"/>
              <a:t>IEC </a:t>
            </a:r>
            <a:r>
              <a:rPr lang="hi-IN" dirty="0"/>
              <a:t>सामग्री का उपयोग करके समझायें</a:t>
            </a:r>
          </a:p>
          <a:p>
            <a:pPr marL="381000" indent="-381000" algn="l" defTabSz="457200">
              <a:buSzPct val="100000"/>
              <a:buChar char="•"/>
              <a:defRPr sz="3500" b="0"/>
            </a:pPr>
            <a:r>
              <a:rPr lang="hi-IN" dirty="0"/>
              <a:t>माइक प्रचार के लिए आवश्यक सेवाओं का उपयोग करें  (जैसे कचरा इकट्ठा करने वाली गाड़ी, दूध आपूर्ति आदि)</a:t>
            </a:r>
          </a:p>
          <a:p>
            <a:pPr marL="381000" indent="-381000" algn="l" defTabSz="457200">
              <a:buSzPct val="100000"/>
              <a:buChar char="•"/>
              <a:defRPr sz="3500" b="0"/>
            </a:pPr>
            <a:r>
              <a:rPr lang="hi-IN" dirty="0"/>
              <a:t>वाट्सएप समूहों में संदेश भेजें</a:t>
            </a:r>
          </a:p>
          <a:p>
            <a:pPr marL="381000" indent="-381000" algn="l" defTabSz="457200">
              <a:buSzPct val="100000"/>
              <a:buChar char="•"/>
              <a:defRPr sz="3500" b="0"/>
            </a:pPr>
            <a:r>
              <a:rPr lang="hi-IN" dirty="0"/>
              <a:t>•मुख्य संदेश देने के लिए पॉकेट बुक का इस्तेमाल करें।</a:t>
            </a:r>
          </a:p>
        </p:txBody>
      </p:sp>
      <p:grpSp>
        <p:nvGrpSpPr>
          <p:cNvPr id="1054" name="Group"/>
          <p:cNvGrpSpPr/>
          <p:nvPr/>
        </p:nvGrpSpPr>
        <p:grpSpPr>
          <a:xfrm>
            <a:off x="1242646" y="347323"/>
            <a:ext cx="22031308" cy="1528911"/>
            <a:chOff x="132599" y="26723"/>
            <a:chExt cx="22031307" cy="1528909"/>
          </a:xfrm>
        </p:grpSpPr>
        <p:sp>
          <p:nvSpPr>
            <p:cNvPr id="1052" name="Rounded Rectangle"/>
            <p:cNvSpPr/>
            <p:nvPr/>
          </p:nvSpPr>
          <p:spPr>
            <a:xfrm>
              <a:off x="132599" y="26723"/>
              <a:ext cx="22031307" cy="1528909"/>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defRPr>
              </a:pPr>
              <a:endParaRPr/>
            </a:p>
          </p:txBody>
        </p:sp>
        <p:sp>
          <p:nvSpPr>
            <p:cNvPr id="1053" name="Rectangle 1"/>
            <p:cNvSpPr txBox="1"/>
            <p:nvPr/>
          </p:nvSpPr>
          <p:spPr>
            <a:xfrm>
              <a:off x="554630" y="452691"/>
              <a:ext cx="20674563" cy="815924"/>
            </a:xfrm>
            <a:prstGeom prst="rect">
              <a:avLst/>
            </a:prstGeom>
            <a:solidFill>
              <a:srgbClr val="00206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lang="hi-IN" sz="4400" dirty="0">
                  <a:solidFill>
                    <a:schemeClr val="bg1"/>
                  </a:solidFill>
                </a:rPr>
                <a:t>क्या संचार करना है</a:t>
              </a:r>
              <a:r>
                <a:rPr lang="en-US" sz="4400" dirty="0">
                  <a:solidFill>
                    <a:schemeClr val="bg1"/>
                  </a:solidFill>
                </a:rPr>
                <a:t> </a:t>
              </a:r>
              <a:r>
                <a:rPr lang="hi-IN" sz="4400" dirty="0">
                  <a:solidFill>
                    <a:schemeClr val="bg1"/>
                  </a:solidFill>
                </a:rPr>
                <a:t>और</a:t>
              </a:r>
              <a:r>
                <a:rPr lang="en-US" sz="4400" dirty="0">
                  <a:solidFill>
                    <a:schemeClr val="bg1"/>
                  </a:solidFill>
                </a:rPr>
                <a:t> </a:t>
              </a:r>
              <a:r>
                <a:rPr lang="hi-IN" sz="4400" dirty="0">
                  <a:solidFill>
                    <a:schemeClr val="bg1"/>
                  </a:solidFill>
                </a:rPr>
                <a:t>संचार मंच </a:t>
              </a:r>
              <a:endParaRPr sz="4400" dirty="0">
                <a:solidFill>
                  <a:schemeClr val="bg1"/>
                </a:solidFill>
              </a:endParaRPr>
            </a:p>
          </p:txBody>
        </p:sp>
      </p:grpSp>
      <p:sp>
        <p:nvSpPr>
          <p:cNvPr id="1038" name="HAND…"/>
          <p:cNvSpPr txBox="1"/>
          <p:nvPr/>
        </p:nvSpPr>
        <p:spPr>
          <a:xfrm>
            <a:off x="2396133" y="5290241"/>
            <a:ext cx="4183398" cy="656590"/>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50800" tIns="50800" rIns="50800" bIns="50800">
            <a:spAutoFit/>
          </a:bodyPr>
          <a:lstStyle>
            <a:lvl1pPr>
              <a:defRPr cap="all"/>
            </a:lvl1pPr>
          </a:lstStyle>
          <a:p>
            <a:r>
              <a:rPr lang="hi-IN" sz="3600" dirty="0"/>
              <a:t>सोशल डिस्टेसिंग</a:t>
            </a:r>
          </a:p>
        </p:txBody>
      </p:sp>
      <p:sp>
        <p:nvSpPr>
          <p:cNvPr id="24" name="HAND…">
            <a:extLst>
              <a:ext uri="{FF2B5EF4-FFF2-40B4-BE49-F238E27FC236}">
                <a16:creationId xmlns:a16="http://schemas.microsoft.com/office/drawing/2014/main" id="{84DDA44F-010A-CB45-A285-A88F61450DB8}"/>
              </a:ext>
            </a:extLst>
          </p:cNvPr>
          <p:cNvSpPr txBox="1"/>
          <p:nvPr/>
        </p:nvSpPr>
        <p:spPr>
          <a:xfrm>
            <a:off x="2396133" y="8889275"/>
            <a:ext cx="345459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hi-IN" sz="3600" dirty="0"/>
              <a:t>आवश्यक सेवाएं </a:t>
            </a:r>
            <a:endParaRPr sz="3600" dirty="0"/>
          </a:p>
        </p:txBody>
      </p:sp>
      <p:sp>
        <p:nvSpPr>
          <p:cNvPr id="25" name="Rounded Rectangle"/>
          <p:cNvSpPr/>
          <p:nvPr/>
        </p:nvSpPr>
        <p:spPr>
          <a:xfrm>
            <a:off x="17593306" y="3078009"/>
            <a:ext cx="5569353" cy="8899481"/>
          </a:xfrm>
          <a:prstGeom prst="roundRect">
            <a:avLst>
              <a:gd name="adj" fmla="val 16665"/>
            </a:avLst>
          </a:prstGeom>
          <a:ln/>
        </p:spPr>
        <p:style>
          <a:lnRef idx="1">
            <a:schemeClr val="dk1"/>
          </a:lnRef>
          <a:fillRef idx="2">
            <a:schemeClr val="dk1"/>
          </a:fillRef>
          <a:effectRef idx="1">
            <a:schemeClr val="dk1"/>
          </a:effectRef>
          <a:fontRef idx="minor">
            <a:schemeClr val="dk1"/>
          </a:fontRef>
        </p:style>
        <p:txBody>
          <a:bodyPr lIns="0" tIns="0" rIns="0" bIns="0" anchor="ctr"/>
          <a:lstStyle/>
          <a:p>
            <a:pPr algn="l">
              <a:buSzPct val="100000"/>
              <a:tabLst>
                <a:tab pos="457200" algn="l"/>
              </a:tabLst>
              <a:defRPr sz="4000" b="0"/>
            </a:pPr>
            <a:r>
              <a:rPr lang="hi-IN" dirty="0"/>
              <a:t>डिजिटल प्लेटफॉर्म </a:t>
            </a:r>
            <a:endParaRPr lang="en-IN" dirty="0"/>
          </a:p>
          <a:p>
            <a:pPr marL="342900" indent="-342900" algn="l">
              <a:buSzPct val="100000"/>
              <a:buFont typeface="Arial"/>
              <a:buChar char="•"/>
              <a:tabLst>
                <a:tab pos="457200" algn="l"/>
              </a:tabLst>
              <a:defRPr sz="4000" b="0"/>
            </a:pPr>
            <a:r>
              <a:rPr lang="hi-IN" dirty="0"/>
              <a:t>मोबाइल कुंजी </a:t>
            </a:r>
            <a:endParaRPr lang="en-IN" dirty="0"/>
          </a:p>
          <a:p>
            <a:pPr marL="342900" indent="-342900" algn="l">
              <a:buSzPct val="100000"/>
              <a:buFont typeface="Arial"/>
              <a:buChar char="•"/>
              <a:tabLst>
                <a:tab pos="457200" algn="l"/>
              </a:tabLst>
              <a:defRPr sz="4000" b="0"/>
            </a:pPr>
            <a:r>
              <a:rPr lang="hi-IN" dirty="0"/>
              <a:t>अम्मा जी मोबीसोड्स</a:t>
            </a:r>
            <a:endParaRPr lang="en-IN" dirty="0"/>
          </a:p>
          <a:p>
            <a:pPr marL="342900" indent="-342900" algn="l">
              <a:buSzPct val="100000"/>
              <a:buFont typeface="Arial"/>
              <a:buChar char="•"/>
              <a:tabLst>
                <a:tab pos="457200" algn="l"/>
              </a:tabLst>
              <a:defRPr sz="4000" b="0"/>
            </a:pPr>
            <a:r>
              <a:rPr lang="en-IN" sz="4000" b="0" dirty="0">
                <a:hlinkClick r:id="rId6"/>
              </a:rPr>
              <a:t>www.newbornwhocc.org</a:t>
            </a:r>
            <a:endParaRPr lang="en-IN" sz="4000" b="0" dirty="0"/>
          </a:p>
          <a:p>
            <a:pPr marL="342900" indent="-342900" algn="l">
              <a:buSzPct val="100000"/>
              <a:buFont typeface="Arial"/>
              <a:buChar char="•"/>
              <a:tabLst>
                <a:tab pos="457200" algn="l"/>
              </a:tabLst>
              <a:defRPr sz="4000" b="0"/>
            </a:pPr>
            <a:r>
              <a:rPr lang="en-US" dirty="0">
                <a:hlinkClick r:id="rId7"/>
              </a:rPr>
              <a:t>http://www.unicefiec.org/ </a:t>
            </a:r>
            <a:endParaRPr lang="en-US" dirty="0"/>
          </a:p>
          <a:p>
            <a:pPr marL="342900" indent="-342900" algn="l">
              <a:buSzPct val="100000"/>
              <a:buFont typeface="Arial"/>
              <a:buChar char="•"/>
              <a:tabLst>
                <a:tab pos="457200" algn="l"/>
              </a:tabLst>
              <a:defRPr sz="4000" b="0"/>
            </a:pPr>
            <a:r>
              <a:rPr lang="en-US" dirty="0">
                <a:hlinkClick r:id="rId8"/>
              </a:rPr>
              <a:t>https://www.mohfw.gov.in/</a:t>
            </a:r>
            <a:endParaRPr lang="en-IN" dirty="0"/>
          </a:p>
        </p:txBody>
      </p:sp>
      <p:pic>
        <p:nvPicPr>
          <p:cNvPr id="22" name="Picture 21">
            <a:extLst>
              <a:ext uri="{FF2B5EF4-FFF2-40B4-BE49-F238E27FC236}">
                <a16:creationId xmlns:a16="http://schemas.microsoft.com/office/drawing/2014/main" id="{4808D2A6-3BE9-274F-B3FB-BA07F6A1C7D7}"/>
              </a:ext>
            </a:extLst>
          </p:cNvPr>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599116A2-A792-A54D-BFBF-44EBDDC1E21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2747449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20" name="Group"/>
          <p:cNvGrpSpPr/>
          <p:nvPr/>
        </p:nvGrpSpPr>
        <p:grpSpPr>
          <a:xfrm>
            <a:off x="1083308" y="359990"/>
            <a:ext cx="22217385" cy="1297968"/>
            <a:chOff x="0" y="0"/>
            <a:chExt cx="22217384" cy="1297966"/>
          </a:xfrm>
          <a:solidFill>
            <a:srgbClr val="002060"/>
          </a:solidFill>
        </p:grpSpPr>
        <p:sp>
          <p:nvSpPr>
            <p:cNvPr id="218" name="Rounded Rectangle"/>
            <p:cNvSpPr/>
            <p:nvPr/>
          </p:nvSpPr>
          <p:spPr>
            <a:xfrm>
              <a:off x="0" y="0"/>
              <a:ext cx="22217384" cy="1297966"/>
            </a:xfrm>
            <a:prstGeom prst="roundRect">
              <a:avLst>
                <a:gd name="adj" fmla="val 14677"/>
              </a:avLst>
            </a:pr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219" name="WHAT ARE WE GOING TO LEARN?"/>
            <p:cNvSpPr txBox="1"/>
            <p:nvPr/>
          </p:nvSpPr>
          <p:spPr>
            <a:xfrm>
              <a:off x="6968941" y="212966"/>
              <a:ext cx="8279510" cy="872033"/>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US" b="0" dirty="0">
                  <a:solidFill>
                    <a:schemeClr val="bg1"/>
                  </a:solidFill>
                  <a:latin typeface="Arial" panose="020B0604020202020204" pitchFamily="34" charset="0"/>
                  <a:cs typeface="Arial" panose="020B0604020202020204" pitchFamily="34" charset="0"/>
                </a:rPr>
                <a:t>COVID -19 </a:t>
              </a:r>
              <a:r>
                <a:rPr lang="hi-IN" b="0" dirty="0">
                  <a:solidFill>
                    <a:schemeClr val="bg1"/>
                  </a:solidFill>
                  <a:latin typeface="Arial" panose="020B0604020202020204" pitchFamily="34" charset="0"/>
                  <a:cs typeface="Arial" panose="020B0604020202020204" pitchFamily="34" charset="0"/>
                </a:rPr>
                <a:t>में </a:t>
              </a:r>
              <a:r>
                <a:rPr lang="en-IN" b="0" dirty="0">
                  <a:solidFill>
                    <a:schemeClr val="bg1"/>
                  </a:solidFill>
                  <a:latin typeface="Arial" panose="020B0604020202020204" pitchFamily="34" charset="0"/>
                  <a:cs typeface="Arial" panose="020B0604020202020204" pitchFamily="34" charset="0"/>
                </a:rPr>
                <a:t>CSO</a:t>
              </a:r>
              <a:r>
                <a:rPr lang="hi-IN" b="0" dirty="0">
                  <a:solidFill>
                    <a:schemeClr val="bg1"/>
                  </a:solidFill>
                  <a:latin typeface="Arial" panose="020B0604020202020204" pitchFamily="34" charset="0"/>
                  <a:cs typeface="Arial" panose="020B0604020202020204" pitchFamily="34" charset="0"/>
                </a:rPr>
                <a:t> की भूमिका</a:t>
              </a:r>
              <a:endParaRPr b="0" dirty="0">
                <a:solidFill>
                  <a:schemeClr val="bg1"/>
                </a:solidFill>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1083304" y="2457450"/>
            <a:ext cx="22217385" cy="10685593"/>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sz="4800" b="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D5AA7CB-084F-0743-AFC9-30C06452C2FD}"/>
              </a:ext>
            </a:extLst>
          </p:cNvPr>
          <p:cNvGraphicFramePr>
            <a:graphicFrameLocks noGrp="1"/>
          </p:cNvGraphicFramePr>
          <p:nvPr>
            <p:extLst>
              <p:ext uri="{D42A27DB-BD31-4B8C-83A1-F6EECF244321}">
                <p14:modId xmlns:p14="http://schemas.microsoft.com/office/powerpoint/2010/main" val="1052544803"/>
              </p:ext>
            </p:extLst>
          </p:nvPr>
        </p:nvGraphicFramePr>
        <p:xfrm>
          <a:off x="2319454" y="3037114"/>
          <a:ext cx="19658803" cy="8945533"/>
        </p:xfrm>
        <a:graphic>
          <a:graphicData uri="http://schemas.openxmlformats.org/drawingml/2006/table">
            <a:tbl>
              <a:tblPr firstRow="1" firstCol="1" bandRow="1">
                <a:tableStyleId>{5940675A-B579-460E-94D1-54222C63F5DA}</a:tableStyleId>
              </a:tblPr>
              <a:tblGrid>
                <a:gridCol w="9857454">
                  <a:extLst>
                    <a:ext uri="{9D8B030D-6E8A-4147-A177-3AD203B41FA5}">
                      <a16:colId xmlns:a16="http://schemas.microsoft.com/office/drawing/2014/main" val="2946108152"/>
                    </a:ext>
                  </a:extLst>
                </a:gridCol>
                <a:gridCol w="9801349">
                  <a:extLst>
                    <a:ext uri="{9D8B030D-6E8A-4147-A177-3AD203B41FA5}">
                      <a16:colId xmlns:a16="http://schemas.microsoft.com/office/drawing/2014/main" val="2071578697"/>
                    </a:ext>
                  </a:extLst>
                </a:gridCol>
              </a:tblGrid>
              <a:tr h="978061">
                <a:tc gridSpan="2">
                  <a:txBody>
                    <a:bodyPr/>
                    <a:lstStyle/>
                    <a:p>
                      <a:pPr algn="ctr">
                        <a:spcAft>
                          <a:spcPts val="0"/>
                        </a:spcAft>
                      </a:pPr>
                      <a:r>
                        <a:rPr lang="hi-IN" sz="4000" dirty="0">
                          <a:solidFill>
                            <a:schemeClr val="bg1"/>
                          </a:solidFill>
                          <a:effectLst/>
                        </a:rPr>
                        <a:t>जिला / राज्य समन्वयकों के मार्गदर्शन में</a:t>
                      </a:r>
                      <a:endParaRPr lang="en-US" sz="6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2060"/>
                    </a:solidFill>
                  </a:tcPr>
                </a:tc>
                <a:tc hMerge="1">
                  <a:txBody>
                    <a:bodyPr/>
                    <a:lstStyle/>
                    <a:p>
                      <a:endParaRPr lang="en-US"/>
                    </a:p>
                  </a:txBody>
                  <a:tcPr/>
                </a:tc>
                <a:extLst>
                  <a:ext uri="{0D108BD9-81ED-4DB2-BD59-A6C34878D82A}">
                    <a16:rowId xmlns:a16="http://schemas.microsoft.com/office/drawing/2014/main" val="717655424"/>
                  </a:ext>
                </a:extLst>
              </a:tr>
              <a:tr h="596937">
                <a:tc>
                  <a:txBody>
                    <a:bodyPr/>
                    <a:lstStyle/>
                    <a:p>
                      <a:pPr algn="l">
                        <a:spcAft>
                          <a:spcPts val="0"/>
                        </a:spcAft>
                      </a:pPr>
                      <a:r>
                        <a:rPr lang="hi-IN" sz="4000" dirty="0">
                          <a:effectLst/>
                        </a:rPr>
                        <a:t>लॉकडाउन के दौरान</a:t>
                      </a:r>
                      <a:endParaRPr lang="en-US" sz="6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algn="l">
                        <a:spcAft>
                          <a:spcPts val="0"/>
                        </a:spcAft>
                      </a:pPr>
                      <a:r>
                        <a:rPr lang="hi-IN" sz="4000" dirty="0">
                          <a:effectLst/>
                        </a:rPr>
                        <a:t>लॉकडाउन के बाद </a:t>
                      </a:r>
                      <a:endParaRPr lang="en-US" sz="6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033994966"/>
                  </a:ext>
                </a:extLst>
              </a:tr>
              <a:tr h="7143990">
                <a:tc>
                  <a:txBody>
                    <a:bodyPr/>
                    <a:lstStyle/>
                    <a:p>
                      <a:pPr algn="l">
                        <a:spcAft>
                          <a:spcPts val="0"/>
                        </a:spcAft>
                      </a:pPr>
                      <a:r>
                        <a:rPr lang="hi-IN" sz="4000" dirty="0">
                          <a:effectLst/>
                        </a:rPr>
                        <a:t>जोखिम संचार</a:t>
                      </a:r>
                      <a:r>
                        <a:rPr lang="en-US" sz="4000" dirty="0">
                          <a:effectLst/>
                        </a:rPr>
                        <a:t> </a:t>
                      </a:r>
                      <a:r>
                        <a:rPr lang="hi-IN" sz="4000" dirty="0">
                          <a:effectLst/>
                        </a:rPr>
                        <a:t>और</a:t>
                      </a:r>
                      <a:r>
                        <a:rPr lang="en-US" sz="4000" dirty="0">
                          <a:effectLst/>
                        </a:rPr>
                        <a:t> </a:t>
                      </a:r>
                      <a:r>
                        <a:rPr lang="hi-IN" sz="4000" dirty="0">
                          <a:effectLst/>
                        </a:rPr>
                        <a:t>आवश्यक सेवाओं के लिए</a:t>
                      </a:r>
                      <a:r>
                        <a:rPr lang="en-US" sz="4000" dirty="0">
                          <a:effectLst/>
                        </a:rPr>
                        <a:t> FLW (</a:t>
                      </a:r>
                      <a:r>
                        <a:rPr lang="hi-IN" sz="4000" dirty="0">
                          <a:effectLst/>
                        </a:rPr>
                        <a:t>स्वास्थ्य)</a:t>
                      </a:r>
                      <a:r>
                        <a:rPr lang="en-US" sz="4000" dirty="0">
                          <a:effectLst/>
                        </a:rPr>
                        <a:t> </a:t>
                      </a:r>
                      <a:r>
                        <a:rPr lang="hi-IN" sz="4000" dirty="0">
                          <a:effectLst/>
                        </a:rPr>
                        <a:t>का सहयोग</a:t>
                      </a:r>
                      <a:endParaRPr lang="en-US" sz="4000" dirty="0">
                        <a:effectLst/>
                      </a:endParaRPr>
                    </a:p>
                    <a:p>
                      <a:pPr algn="l">
                        <a:spcAft>
                          <a:spcPts val="0"/>
                        </a:spcAft>
                      </a:pPr>
                      <a:r>
                        <a:rPr lang="en-IN" sz="4000" dirty="0">
                          <a:effectLst/>
                        </a:rPr>
                        <a:t> </a:t>
                      </a:r>
                    </a:p>
                    <a:p>
                      <a:pPr marL="571500" indent="-571500" algn="l">
                        <a:spcAft>
                          <a:spcPts val="0"/>
                        </a:spcAft>
                        <a:buFont typeface="Arial" pitchFamily="34" charset="0"/>
                        <a:buChar char="•"/>
                      </a:pPr>
                      <a:r>
                        <a:rPr lang="hi-IN" sz="4000" dirty="0">
                          <a:effectLst/>
                        </a:rPr>
                        <a:t>जानकारी प्रदान करना</a:t>
                      </a:r>
                      <a:endParaRPr lang="en-US" sz="6600" dirty="0">
                        <a:effectLst/>
                      </a:endParaRPr>
                    </a:p>
                    <a:p>
                      <a:pPr marL="0" marR="0" indent="0" algn="l" defTabSz="825500" latinLnBrk="0">
                        <a:lnSpc>
                          <a:spcPct val="100000"/>
                        </a:lnSpc>
                        <a:spcBef>
                          <a:spcPts val="0"/>
                        </a:spcBef>
                        <a:spcAft>
                          <a:spcPts val="0"/>
                        </a:spcAft>
                        <a:buClrTx/>
                        <a:buSzTx/>
                        <a:buFontTx/>
                        <a:buNone/>
                        <a:tabLst/>
                      </a:pPr>
                      <a:r>
                        <a:rPr lang="en-IN" sz="4000" b="0" i="0" u="none" strike="noStrike" cap="none" spc="0" baseline="0" dirty="0" err="1">
                          <a:solidFill>
                            <a:schemeClr val="tx1"/>
                          </a:solidFill>
                          <a:effectLst/>
                          <a:uFillTx/>
                          <a:latin typeface="+mn-lt"/>
                          <a:ea typeface="+mn-ea"/>
                          <a:cs typeface="+mn-cs"/>
                          <a:sym typeface="Gill Sans Light"/>
                        </a:rPr>
                        <a:t>अ</a:t>
                      </a:r>
                      <a:r>
                        <a:rPr lang="en-IN" sz="4000" b="0" i="0" u="none" strike="noStrike" cap="none" spc="0" baseline="0" dirty="0">
                          <a:solidFill>
                            <a:schemeClr val="tx1"/>
                          </a:solidFill>
                          <a:effectLst/>
                          <a:uFillTx/>
                          <a:latin typeface="+mn-lt"/>
                          <a:ea typeface="+mn-ea"/>
                          <a:cs typeface="+mn-cs"/>
                          <a:sym typeface="Gill Sans Light"/>
                        </a:rPr>
                        <a:t> ) </a:t>
                      </a:r>
                      <a:r>
                        <a:rPr lang="en-US" sz="4000" b="0" i="0" u="none" strike="noStrike" cap="none" spc="0" baseline="0" dirty="0">
                          <a:solidFill>
                            <a:schemeClr val="tx1"/>
                          </a:solidFill>
                          <a:effectLst/>
                          <a:uFillTx/>
                          <a:latin typeface="+mn-lt"/>
                          <a:ea typeface="+mn-ea"/>
                          <a:cs typeface="+mn-cs"/>
                          <a:sym typeface="Gill Sans Light"/>
                        </a:rPr>
                        <a:t>COVID-19 </a:t>
                      </a:r>
                      <a:r>
                        <a:rPr lang="hi-IN" sz="4000" b="0" i="0" u="none" strike="noStrike" cap="none" spc="0" baseline="0" dirty="0">
                          <a:solidFill>
                            <a:schemeClr val="tx1"/>
                          </a:solidFill>
                          <a:effectLst/>
                          <a:uFillTx/>
                          <a:latin typeface="+mn-lt"/>
                          <a:ea typeface="+mn-ea"/>
                          <a:cs typeface="+mn-cs"/>
                          <a:sym typeface="Gill Sans Light"/>
                        </a:rPr>
                        <a:t>प्रकोप के विभिन्न चरणों के दौरान उसकी रोकथाम व नियंत्रण के उपायों तथा एक दूसरे से दूरी बनाकर रखने की उपयोगिता</a:t>
                      </a:r>
                      <a:endParaRPr lang="en-US" sz="4000" b="0" i="0" u="none" strike="noStrike" cap="none" spc="0" baseline="0" dirty="0">
                        <a:solidFill>
                          <a:schemeClr val="tx1"/>
                        </a:solidFill>
                        <a:effectLst/>
                        <a:uFillTx/>
                        <a:latin typeface="+mn-lt"/>
                        <a:ea typeface="+mn-ea"/>
                        <a:cs typeface="+mn-cs"/>
                        <a:sym typeface="Gill Sans Light"/>
                      </a:endParaRPr>
                    </a:p>
                    <a:p>
                      <a:pPr marL="142240" algn="l">
                        <a:lnSpc>
                          <a:spcPct val="107000"/>
                        </a:lnSpc>
                      </a:pPr>
                      <a:r>
                        <a:rPr lang="hi-IN" sz="4000" b="0" dirty="0">
                          <a:solidFill>
                            <a:schemeClr val="tx1"/>
                          </a:solidFill>
                          <a:latin typeface="Mangal" pitchFamily="18" charset="0"/>
                          <a:ea typeface="Times New Roman"/>
                          <a:cs typeface="Mangal" pitchFamily="18" charset="0"/>
                        </a:rPr>
                        <a:t>ब</a:t>
                      </a:r>
                      <a:r>
                        <a:rPr lang="en-US" sz="4000" b="0" dirty="0">
                          <a:solidFill>
                            <a:schemeClr val="tx1"/>
                          </a:solidFill>
                          <a:latin typeface="Mangal" pitchFamily="18" charset="0"/>
                          <a:ea typeface="Times New Roman"/>
                          <a:cs typeface="Mangal" pitchFamily="18" charset="0"/>
                        </a:rPr>
                        <a:t>) </a:t>
                      </a:r>
                      <a:r>
                        <a:rPr lang="hi-IN" sz="4000" b="0" dirty="0">
                          <a:solidFill>
                            <a:schemeClr val="tx1"/>
                          </a:solidFill>
                          <a:latin typeface="Mangal" pitchFamily="18" charset="0"/>
                          <a:ea typeface="Times New Roman"/>
                          <a:cs typeface="Mangal" pitchFamily="18" charset="0"/>
                        </a:rPr>
                        <a:t>मिथकों व गलत धारणाओं से निपटना</a:t>
                      </a:r>
                      <a:endParaRPr lang="en-US" sz="6600" dirty="0">
                        <a:effectLst/>
                      </a:endParaRPr>
                    </a:p>
                    <a:p>
                      <a:pPr marL="342900" lvl="0" indent="-342900" algn="l">
                        <a:spcAft>
                          <a:spcPts val="0"/>
                        </a:spcAft>
                        <a:buFont typeface="Symbol" pitchFamily="2" charset="2"/>
                        <a:buChar char=""/>
                        <a:tabLst>
                          <a:tab pos="457200" algn="l"/>
                        </a:tabLst>
                      </a:pPr>
                      <a:r>
                        <a:rPr lang="hi-IN" sz="4000" dirty="0">
                          <a:effectLst/>
                        </a:rPr>
                        <a:t>घर पर अलग हुए</a:t>
                      </a:r>
                      <a:r>
                        <a:rPr lang="en-IN" sz="4000" dirty="0">
                          <a:effectLst/>
                        </a:rPr>
                        <a:t>/</a:t>
                      </a:r>
                      <a:r>
                        <a:rPr lang="hi-IN" sz="4000" dirty="0">
                          <a:effectLst/>
                        </a:rPr>
                        <a:t> </a:t>
                      </a:r>
                      <a:r>
                        <a:rPr lang="en-IN" sz="4000" dirty="0">
                          <a:effectLst/>
                        </a:rPr>
                        <a:t>Home Quarantine </a:t>
                      </a:r>
                      <a:r>
                        <a:rPr lang="hi-IN" sz="4000" dirty="0">
                          <a:effectLst/>
                        </a:rPr>
                        <a:t>व्यक्ति को सहयोगी जानकारियां  देना</a:t>
                      </a:r>
                      <a:endParaRPr lang="en-US" sz="6600" dirty="0">
                        <a:effectLst/>
                      </a:endParaRPr>
                    </a:p>
                    <a:p>
                      <a:pPr marL="342900" lvl="0" indent="-342900" algn="l">
                        <a:spcAft>
                          <a:spcPts val="0"/>
                        </a:spcAft>
                        <a:buFont typeface="Symbol" pitchFamily="2" charset="2"/>
                        <a:buChar char=""/>
                        <a:tabLst>
                          <a:tab pos="457200" algn="l"/>
                        </a:tabLst>
                      </a:pPr>
                      <a:r>
                        <a:rPr lang="hi-IN" sz="4000" dirty="0">
                          <a:effectLst/>
                        </a:rPr>
                        <a:t>मनो-सामाजिक समर्थन सलाह</a:t>
                      </a:r>
                      <a:endParaRPr lang="en-US" sz="6600" dirty="0">
                        <a:effectLst/>
                      </a:endParaRPr>
                    </a:p>
                    <a:p>
                      <a:pPr marL="342900" lvl="0" indent="-342900" algn="l">
                        <a:spcAft>
                          <a:spcPts val="0"/>
                        </a:spcAft>
                        <a:buFont typeface="Symbol" pitchFamily="2" charset="2"/>
                        <a:buChar char=""/>
                        <a:tabLst>
                          <a:tab pos="457200" algn="l"/>
                        </a:tabLst>
                      </a:pPr>
                      <a:r>
                        <a:rPr lang="hi-IN" sz="4000" dirty="0">
                          <a:effectLst/>
                        </a:rPr>
                        <a:t>व्यक्तिगत सुरक्षा और सावधानियां</a:t>
                      </a:r>
                      <a:endParaRPr lang="en-US" sz="6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l">
                        <a:spcAft>
                          <a:spcPts val="0"/>
                        </a:spcAft>
                      </a:pPr>
                      <a:r>
                        <a:rPr lang="hi-IN" sz="4000" dirty="0">
                          <a:effectLst/>
                        </a:rPr>
                        <a:t>जोखिम संचार</a:t>
                      </a:r>
                      <a:r>
                        <a:rPr lang="en-IN" sz="4000" dirty="0">
                          <a:effectLst/>
                        </a:rPr>
                        <a:t>,</a:t>
                      </a:r>
                      <a:r>
                        <a:rPr lang="en-US" sz="4000" dirty="0">
                          <a:effectLst/>
                        </a:rPr>
                        <a:t> </a:t>
                      </a:r>
                      <a:r>
                        <a:rPr lang="en-IN" sz="4000" dirty="0">
                          <a:effectLst/>
                        </a:rPr>
                        <a:t>RI</a:t>
                      </a:r>
                      <a:r>
                        <a:rPr lang="hi-IN" sz="4000" dirty="0">
                          <a:effectLst/>
                        </a:rPr>
                        <a:t> आदि जैसी  नियमित सेवाओं को शामिल करके</a:t>
                      </a:r>
                      <a:endParaRPr lang="en-IN" sz="4000" dirty="0">
                        <a:effectLst/>
                      </a:endParaRPr>
                    </a:p>
                    <a:p>
                      <a:pPr algn="l">
                        <a:spcAft>
                          <a:spcPts val="0"/>
                        </a:spcAft>
                      </a:pPr>
                      <a:r>
                        <a:rPr lang="en-IN" sz="4000" dirty="0">
                          <a:effectLst/>
                        </a:rPr>
                        <a:t>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VHND, RI</a:t>
                      </a:r>
                      <a:r>
                        <a:rPr lang="en-IN" sz="4000" baseline="0" dirty="0">
                          <a:effectLst/>
                        </a:rPr>
                        <a:t> </a:t>
                      </a:r>
                      <a:r>
                        <a:rPr lang="hi-IN" sz="4000" baseline="0" dirty="0">
                          <a:effectLst/>
                        </a:rPr>
                        <a:t>दिवस</a:t>
                      </a:r>
                      <a:r>
                        <a:rPr lang="en-IN" sz="4000" dirty="0">
                          <a:effectLst/>
                        </a:rPr>
                        <a:t>, </a:t>
                      </a:r>
                      <a:r>
                        <a:rPr lang="hi-IN" sz="4000" dirty="0">
                          <a:effectLst/>
                        </a:rPr>
                        <a:t>साइटों पर सुरक्षित व्यवहार के लिए रोकथाम और नियंत्रण के उपायों के बारे में जानकारी प्रदान करना जारी रखें</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LODOR </a:t>
                      </a:r>
                      <a:r>
                        <a:rPr lang="hi-IN" sz="4000" dirty="0">
                          <a:effectLst/>
                        </a:rPr>
                        <a:t>परिवारों की सूची प्राप्त करने के लिए</a:t>
                      </a:r>
                      <a:r>
                        <a:rPr lang="en-US" sz="4000" dirty="0">
                          <a:effectLst/>
                        </a:rPr>
                        <a:t> </a:t>
                      </a:r>
                      <a:r>
                        <a:rPr lang="hi-IN" sz="4000" dirty="0">
                          <a:effectLst/>
                        </a:rPr>
                        <a:t>जिला / ब्लॉक स्वास्थ्य अधिकारियों के साथ संपर्क करना </a:t>
                      </a:r>
                      <a:endParaRPr lang="en-US" sz="4000" dirty="0">
                        <a:effectLst/>
                      </a:endParaRPr>
                    </a:p>
                    <a:p>
                      <a:pPr marL="342900" lvl="0" indent="-342900" algn="l">
                        <a:spcAft>
                          <a:spcPts val="0"/>
                        </a:spcAft>
                        <a:buFont typeface="Symbol" pitchFamily="2" charset="2"/>
                        <a:buChar char=""/>
                        <a:tabLst>
                          <a:tab pos="457200" algn="l"/>
                        </a:tabLst>
                      </a:pPr>
                      <a:r>
                        <a:rPr lang="en-US" sz="4000" dirty="0">
                          <a:effectLst/>
                        </a:rPr>
                        <a:t>LODOR </a:t>
                      </a:r>
                      <a:r>
                        <a:rPr lang="hi-IN" sz="4000" dirty="0">
                          <a:effectLst/>
                        </a:rPr>
                        <a:t>परिवारों से संपर्क करें और उन्हें नियमित / आउटरीच </a:t>
                      </a:r>
                      <a:r>
                        <a:rPr lang="en-US" sz="4000" dirty="0">
                          <a:effectLst/>
                        </a:rPr>
                        <a:t>RI </a:t>
                      </a:r>
                      <a:r>
                        <a:rPr lang="hi-IN" sz="4000" dirty="0">
                          <a:effectLst/>
                        </a:rPr>
                        <a:t>सत्रों से जोड़ें</a:t>
                      </a:r>
                      <a:endParaRPr lang="en-US" sz="4000" dirty="0">
                        <a:effectLst/>
                      </a:endParaRPr>
                    </a:p>
                    <a:p>
                      <a:pPr marL="342900" lvl="0" indent="-342900" algn="l">
                        <a:spcAft>
                          <a:spcPts val="0"/>
                        </a:spcAft>
                        <a:buFont typeface="Symbol" pitchFamily="2" charset="2"/>
                        <a:buChar char=""/>
                        <a:tabLst>
                          <a:tab pos="457200" algn="l"/>
                        </a:tabLst>
                      </a:pPr>
                      <a:r>
                        <a:rPr lang="hi-IN" sz="4000" dirty="0">
                          <a:effectLst/>
                        </a:rPr>
                        <a:t>मुख्य स्वास्थ्य और पोषण संदेश</a:t>
                      </a:r>
                      <a:r>
                        <a:rPr lang="en-US" sz="4000" baseline="0" dirty="0">
                          <a:effectLst/>
                        </a:rPr>
                        <a:t> </a:t>
                      </a:r>
                      <a:r>
                        <a:rPr lang="hi-IN" sz="4000" dirty="0">
                          <a:effectLst/>
                        </a:rPr>
                        <a:t>दें </a:t>
                      </a:r>
                      <a:endParaRPr lang="en-US" sz="6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021062238"/>
                  </a:ext>
                </a:extLst>
              </a:tr>
            </a:tbl>
          </a:graphicData>
        </a:graphic>
      </p:graphicFrame>
      <p:pic>
        <p:nvPicPr>
          <p:cNvPr id="8" name="Picture 7">
            <a:extLst>
              <a:ext uri="{FF2B5EF4-FFF2-40B4-BE49-F238E27FC236}">
                <a16:creationId xmlns:a16="http://schemas.microsoft.com/office/drawing/2014/main" id="{3EF67000-0BFB-A642-9EBD-74B2DA3D337F}"/>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6385" y="13043052"/>
            <a:ext cx="1488607" cy="487823"/>
          </a:xfrm>
          <a:prstGeom prst="rect">
            <a:avLst/>
          </a:prstGeom>
        </p:spPr>
      </p:pic>
      <p:pic>
        <p:nvPicPr>
          <p:cNvPr id="9" name="Picture 8">
            <a:extLst>
              <a:ext uri="{FF2B5EF4-FFF2-40B4-BE49-F238E27FC236}">
                <a16:creationId xmlns:a16="http://schemas.microsoft.com/office/drawing/2014/main" id="{14EE341F-8C60-964C-ABD7-4B5340F528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21" y="12911221"/>
            <a:ext cx="1488607" cy="889576"/>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Rounded Rectangle"/>
          <p:cNvSpPr/>
          <p:nvPr/>
        </p:nvSpPr>
        <p:spPr>
          <a:xfrm>
            <a:off x="1053778" y="2540260"/>
            <a:ext cx="22163908" cy="9743179"/>
          </a:xfrm>
          <a:prstGeom prst="roundRect">
            <a:avLst>
              <a:gd name="adj" fmla="val 2138"/>
            </a:avLst>
          </a:prstGeom>
          <a:solidFill>
            <a:srgbClr val="002060"/>
          </a:solidFill>
          <a:ln/>
        </p:spPr>
        <p:style>
          <a:lnRef idx="1">
            <a:schemeClr val="dk1"/>
          </a:lnRef>
          <a:fillRef idx="2">
            <a:schemeClr val="dk1"/>
          </a:fillRef>
          <a:effectRef idx="1">
            <a:schemeClr val="dk1"/>
          </a:effectRef>
          <a:fontRef idx="minor">
            <a:schemeClr val="dk1"/>
          </a:fontRef>
        </p:style>
        <p:txBody>
          <a:bodyPr lIns="0" tIns="0" rIns="0" bIns="0" anchor="ctr"/>
          <a:lstStyle/>
          <a:p>
            <a:pPr>
              <a:defRPr b="0">
                <a:solidFill>
                  <a:srgbClr val="FFFFFF"/>
                </a:solidFill>
              </a:defRPr>
            </a:pPr>
            <a:endParaRPr>
              <a:solidFill>
                <a:schemeClr val="bg1"/>
              </a:solidFill>
            </a:endParaRPr>
          </a:p>
        </p:txBody>
      </p:sp>
      <p:sp>
        <p:nvSpPr>
          <p:cNvPr id="1059" name="Always be polite. The SARS-CoV-2 virus can infect anyone, anywhere. Do not discriminate, shout, or use rude language.…"/>
          <p:cNvSpPr txBox="1"/>
          <p:nvPr/>
        </p:nvSpPr>
        <p:spPr>
          <a:xfrm>
            <a:off x="1569084" y="3378733"/>
            <a:ext cx="21245832" cy="7566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a:spcBef>
                <a:spcPts val="1200"/>
              </a:spcBef>
              <a:spcAft>
                <a:spcPts val="600"/>
              </a:spcAft>
              <a:buSzPct val="100000"/>
              <a:buFont typeface="Arial"/>
              <a:buChar char="•"/>
              <a:defRPr sz="4000" b="0"/>
            </a:pPr>
            <a:r>
              <a:rPr lang="hi-IN" sz="4000" dirty="0">
                <a:solidFill>
                  <a:schemeClr val="bg1"/>
                </a:solidFill>
              </a:rPr>
              <a:t>हमेशा विनम्र रहें। </a:t>
            </a:r>
            <a:r>
              <a:rPr lang="en-US" sz="4000" dirty="0">
                <a:solidFill>
                  <a:schemeClr val="bg1"/>
                </a:solidFill>
              </a:rPr>
              <a:t>COVID-19 </a:t>
            </a:r>
            <a:r>
              <a:rPr lang="hi-IN" sz="4000" dirty="0">
                <a:solidFill>
                  <a:schemeClr val="bg1"/>
                </a:solidFill>
              </a:rPr>
              <a:t>से कोई भी कभी भी संक्रमित हो सकता है। भेदभाव न करें, चिल्लायें नहीं और अशिष्ट भाषा का प्रयोग न करें। बहिष्कार/कलंक से निपटने में </a:t>
            </a:r>
            <a:r>
              <a:rPr lang="en-IN" sz="4000" dirty="0">
                <a:solidFill>
                  <a:schemeClr val="bg1"/>
                </a:solidFill>
              </a:rPr>
              <a:t>FLW </a:t>
            </a:r>
            <a:r>
              <a:rPr lang="hi-IN" sz="4000" dirty="0">
                <a:solidFill>
                  <a:schemeClr val="bg1"/>
                </a:solidFill>
              </a:rPr>
              <a:t>का सहयोग करें ।</a:t>
            </a:r>
            <a:endParaRPr sz="4000" dirty="0">
              <a:solidFill>
                <a:schemeClr val="bg1"/>
              </a:solidFill>
            </a:endParaRPr>
          </a:p>
          <a:p>
            <a:pPr marL="381000" indent="-381000" algn="l" defTabSz="457200">
              <a:buSzPct val="100000"/>
              <a:buChar char="•"/>
              <a:defRPr sz="3500" b="0"/>
            </a:pPr>
            <a:r>
              <a:rPr lang="hi-IN" sz="4000" dirty="0">
                <a:solidFill>
                  <a:schemeClr val="bg1"/>
                </a:solidFill>
              </a:rPr>
              <a:t>ध्यान रखें कि संदिग्ध और संक्रमित मामले वाले व्यक्ति और उनके परिवार वालों को भय या तनाव हो सकता है। इसलिए, सबसे महत्वपूर्ण बात यह है कि आपको उनके प्रष्नों और उनकी चिंताओ को ध्यानपूर्वक सुनना चाहिए।</a:t>
            </a:r>
          </a:p>
          <a:p>
            <a:pPr marL="381000" indent="-381000" algn="l" defTabSz="457200">
              <a:buSzPct val="100000"/>
              <a:buChar char="•"/>
              <a:defRPr sz="3500" b="0"/>
            </a:pPr>
            <a:r>
              <a:rPr lang="hi-IN" sz="4000" dirty="0">
                <a:solidFill>
                  <a:schemeClr val="bg1"/>
                </a:solidFill>
              </a:rPr>
              <a:t>जब आप लोगों से मिलते हैं तो उन्हें छूने और निकट सम्पर्क में आने से बचें, इससे संक्रमण फैल सकता है। 1 मीटर से अधिक की दूरी बना कर रखें । </a:t>
            </a:r>
          </a:p>
          <a:p>
            <a:pPr marL="381000" indent="-381000" algn="l" defTabSz="457200">
              <a:buSzPct val="100000"/>
              <a:buChar char="•"/>
              <a:defRPr sz="3500" b="0"/>
            </a:pPr>
            <a:r>
              <a:rPr lang="hi-IN" sz="4000" dirty="0">
                <a:solidFill>
                  <a:schemeClr val="bg1"/>
                </a:solidFill>
              </a:rPr>
              <a:t>विशिष्ट प्रश्न पूछें और यह पक्का करें कि क्या वो आपकी बात समझ गए हैं</a:t>
            </a:r>
          </a:p>
          <a:p>
            <a:pPr marL="381000" indent="-381000" algn="l" defTabSz="457200">
              <a:buSzPct val="100000"/>
              <a:buChar char="•"/>
              <a:defRPr sz="3500" b="0"/>
            </a:pPr>
            <a:r>
              <a:rPr lang="hi-IN" sz="4000" dirty="0">
                <a:solidFill>
                  <a:schemeClr val="bg1"/>
                </a:solidFill>
              </a:rPr>
              <a:t>ऐसे संदेश या समाचार न दें जिनकी पुष्टि आपके </a:t>
            </a:r>
            <a:r>
              <a:rPr lang="en-US" sz="4000" dirty="0">
                <a:solidFill>
                  <a:schemeClr val="bg1"/>
                </a:solidFill>
              </a:rPr>
              <a:t> supervisor/ASHA/ANM </a:t>
            </a:r>
            <a:r>
              <a:rPr lang="hi-IN" sz="4000" dirty="0">
                <a:solidFill>
                  <a:schemeClr val="bg1"/>
                </a:solidFill>
              </a:rPr>
              <a:t>द्वारा नहीं की गई हो</a:t>
            </a:r>
          </a:p>
          <a:p>
            <a:pPr marL="381000" indent="-381000" algn="l" defTabSz="457200">
              <a:buSzPct val="100000"/>
              <a:buChar char="•"/>
              <a:defRPr sz="3500" b="0"/>
            </a:pPr>
            <a:r>
              <a:rPr lang="hi-IN" sz="4000" dirty="0">
                <a:solidFill>
                  <a:schemeClr val="bg1"/>
                </a:solidFill>
              </a:rPr>
              <a:t>यदि कोई प्रश्न हैं और आपके पास उसका उत्तर है तो आपको उसे समुदाय सदस्यों को ज़रूर बताना चाहिए। और यदि आपके पास उत्तर नहीं है तो ये भी बताने में हिचकिचायें नहीं क्योंकि </a:t>
            </a:r>
            <a:r>
              <a:rPr lang="en-US" sz="4000" dirty="0">
                <a:solidFill>
                  <a:schemeClr val="bg1"/>
                </a:solidFill>
              </a:rPr>
              <a:t>COVID-19 </a:t>
            </a:r>
            <a:r>
              <a:rPr lang="hi-IN" sz="4000" dirty="0">
                <a:solidFill>
                  <a:schemeClr val="bg1"/>
                </a:solidFill>
              </a:rPr>
              <a:t>के बारे में अभी भी बहुत कुछ अज्ञात है।</a:t>
            </a:r>
          </a:p>
        </p:txBody>
      </p:sp>
      <p:grpSp>
        <p:nvGrpSpPr>
          <p:cNvPr id="1065" name="Group"/>
          <p:cNvGrpSpPr/>
          <p:nvPr/>
        </p:nvGrpSpPr>
        <p:grpSpPr>
          <a:xfrm>
            <a:off x="1110046" y="320599"/>
            <a:ext cx="22163908" cy="1297974"/>
            <a:chOff x="-1" y="-1"/>
            <a:chExt cx="22163907" cy="1297972"/>
          </a:xfrm>
        </p:grpSpPr>
        <p:sp>
          <p:nvSpPr>
            <p:cNvPr id="1063"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064" name="Rectangle 1"/>
            <p:cNvSpPr txBox="1"/>
            <p:nvPr/>
          </p:nvSpPr>
          <p:spPr>
            <a:xfrm>
              <a:off x="883781" y="245350"/>
              <a:ext cx="20396343" cy="980392"/>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lang="hi-IN" sz="5400" b="0" spc="-150" dirty="0">
                  <a:solidFill>
                    <a:schemeClr val="tx1"/>
                  </a:solidFill>
                  <a:latin typeface="Kruti Dev 010" pitchFamily="2" charset="0"/>
                  <a:cs typeface="Arial" panose="020B0604020202020204" pitchFamily="34" charset="0"/>
                </a:rPr>
                <a:t>संचारः कैसे?</a:t>
              </a:r>
              <a:endParaRPr lang="en-US" sz="5400" b="0" cap="none" spc="-150" dirty="0">
                <a:solidFill>
                  <a:schemeClr val="tx1"/>
                </a:solidFill>
                <a:latin typeface="Kruti Dev 010" pitchFamily="2" charset="0"/>
                <a:cs typeface="Arial" panose="020B0604020202020204" pitchFamily="34" charset="0"/>
              </a:endParaRPr>
            </a:p>
          </p:txBody>
        </p:sp>
      </p:grpSp>
      <p:pic>
        <p:nvPicPr>
          <p:cNvPr id="7" name="Picture 6">
            <a:extLst>
              <a:ext uri="{FF2B5EF4-FFF2-40B4-BE49-F238E27FC236}">
                <a16:creationId xmlns:a16="http://schemas.microsoft.com/office/drawing/2014/main" id="{F14A24E3-33D0-3D43-AE31-625DF81C7FE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AC190B65-EF7B-8349-85DC-2DDD4535B2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3367078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9" name="Group"/>
          <p:cNvGrpSpPr/>
          <p:nvPr/>
        </p:nvGrpSpPr>
        <p:grpSpPr>
          <a:xfrm>
            <a:off x="356187" y="493280"/>
            <a:ext cx="7489942" cy="1678063"/>
            <a:chOff x="0" y="0"/>
            <a:chExt cx="7489941" cy="1678062"/>
          </a:xfrm>
        </p:grpSpPr>
        <p:sp>
          <p:nvSpPr>
            <p:cNvPr id="1067" name="Rounded Rectangle"/>
            <p:cNvSpPr/>
            <p:nvPr/>
          </p:nvSpPr>
          <p:spPr>
            <a:xfrm>
              <a:off x="0" y="0"/>
              <a:ext cx="7489941" cy="1124258"/>
            </a:xfrm>
            <a:prstGeom prst="roundRect">
              <a:avLst>
                <a:gd name="adj" fmla="val 16945"/>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b="0">
                  <a:solidFill>
                    <a:srgbClr val="FFFFFF"/>
                  </a:solidFill>
                </a:defRPr>
              </a:pPr>
              <a:endParaRPr/>
            </a:p>
          </p:txBody>
        </p:sp>
        <p:sp>
          <p:nvSpPr>
            <p:cNvPr id="1068" name="mask management"/>
            <p:cNvSpPr txBox="1"/>
            <p:nvPr/>
          </p:nvSpPr>
          <p:spPr>
            <a:xfrm>
              <a:off x="684702" y="190476"/>
              <a:ext cx="3262111" cy="14875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4500" b="0" cap="all">
                  <a:solidFill>
                    <a:srgbClr val="002135"/>
                  </a:solidFill>
                </a:defRPr>
              </a:lvl1pPr>
            </a:lstStyle>
            <a:p>
              <a:r>
                <a:rPr lang="hi-IN" dirty="0"/>
                <a:t>मास्क प्रबन्धन </a:t>
              </a:r>
            </a:p>
            <a:p>
              <a:endParaRPr dirty="0"/>
            </a:p>
          </p:txBody>
        </p:sp>
      </p:grpSp>
      <p:sp>
        <p:nvSpPr>
          <p:cNvPr id="1070" name="Rounded Rectangle"/>
          <p:cNvSpPr/>
          <p:nvPr/>
        </p:nvSpPr>
        <p:spPr>
          <a:xfrm>
            <a:off x="8035101" y="462444"/>
            <a:ext cx="15722042" cy="5407417"/>
          </a:xfrm>
          <a:prstGeom prst="roundRect">
            <a:avLst>
              <a:gd name="adj" fmla="val 3926"/>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71" name="Rounded Rectangle"/>
          <p:cNvSpPr/>
          <p:nvPr/>
        </p:nvSpPr>
        <p:spPr>
          <a:xfrm>
            <a:off x="8035101" y="5952254"/>
            <a:ext cx="15720056" cy="6989993"/>
          </a:xfrm>
          <a:prstGeom prst="roundRect">
            <a:avLst>
              <a:gd name="adj" fmla="val 3361"/>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cap="all">
                <a:solidFill>
                  <a:srgbClr val="FFFFFF"/>
                </a:solidFill>
              </a:defRPr>
            </a:pPr>
            <a:endParaRPr/>
          </a:p>
        </p:txBody>
      </p:sp>
      <p:grpSp>
        <p:nvGrpSpPr>
          <p:cNvPr id="1074" name="Group"/>
          <p:cNvGrpSpPr/>
          <p:nvPr/>
        </p:nvGrpSpPr>
        <p:grpSpPr>
          <a:xfrm>
            <a:off x="645496" y="1924068"/>
            <a:ext cx="7119941" cy="3145437"/>
            <a:chOff x="0" y="0"/>
            <a:chExt cx="7119940" cy="3145436"/>
          </a:xfrm>
        </p:grpSpPr>
        <p:pic>
          <p:nvPicPr>
            <p:cNvPr id="1072" name="Image" descr="Image"/>
            <p:cNvPicPr>
              <a:picLocks noChangeAspect="1"/>
            </p:cNvPicPr>
            <p:nvPr/>
          </p:nvPicPr>
          <p:blipFill>
            <a:blip r:embed="rId3"/>
            <a:stretch>
              <a:fillRect/>
            </a:stretch>
          </p:blipFill>
          <p:spPr>
            <a:xfrm>
              <a:off x="0" y="0"/>
              <a:ext cx="3145435" cy="3145437"/>
            </a:xfrm>
            <a:prstGeom prst="rect">
              <a:avLst/>
            </a:prstGeom>
            <a:ln w="12700" cap="flat">
              <a:noFill/>
              <a:miter lim="400000"/>
            </a:ln>
            <a:effectLst/>
          </p:spPr>
        </p:pic>
        <p:pic>
          <p:nvPicPr>
            <p:cNvPr id="1073" name="Image" descr="Image"/>
            <p:cNvPicPr>
              <a:picLocks noChangeAspect="1"/>
            </p:cNvPicPr>
            <p:nvPr/>
          </p:nvPicPr>
          <p:blipFill>
            <a:blip r:embed="rId4"/>
            <a:stretch>
              <a:fillRect/>
            </a:stretch>
          </p:blipFill>
          <p:spPr>
            <a:xfrm>
              <a:off x="3974504" y="0"/>
              <a:ext cx="3145437" cy="3145437"/>
            </a:xfrm>
            <a:prstGeom prst="rect">
              <a:avLst/>
            </a:prstGeom>
            <a:ln w="12700" cap="flat">
              <a:noFill/>
              <a:miter lim="400000"/>
            </a:ln>
            <a:effectLst/>
          </p:spPr>
        </p:pic>
      </p:grpSp>
      <p:sp>
        <p:nvSpPr>
          <p:cNvPr id="1075" name="Removing and Disposing the Mask…"/>
          <p:cNvSpPr txBox="1"/>
          <p:nvPr/>
        </p:nvSpPr>
        <p:spPr>
          <a:xfrm>
            <a:off x="8366335" y="6595187"/>
            <a:ext cx="15216336" cy="5704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buSzPct val="100000"/>
            </a:pPr>
            <a:r>
              <a:rPr lang="hi-IN" dirty="0"/>
              <a:t>मास्क को हटाना और निपटान करना</a:t>
            </a:r>
            <a:endParaRPr lang="hi-IN" b="0" dirty="0"/>
          </a:p>
          <a:p>
            <a:pPr marL="381000" indent="-381000" algn="l" defTabSz="457200">
              <a:buSzPct val="100000"/>
              <a:buChar char="•"/>
              <a:defRPr b="0"/>
            </a:pPr>
            <a:r>
              <a:rPr lang="hi-IN" dirty="0"/>
              <a:t>एक बार उपयोग किये जाने वाले/</a:t>
            </a:r>
            <a:r>
              <a:rPr lang="en-IN" dirty="0"/>
              <a:t>Single-use </a:t>
            </a:r>
            <a:r>
              <a:rPr lang="hi-IN" dirty="0"/>
              <a:t>मास्क का उपयोग दोबारा न करें। </a:t>
            </a:r>
          </a:p>
          <a:p>
            <a:pPr marL="381000" indent="-381000" algn="l" defTabSz="457200">
              <a:buSzPct val="100000"/>
              <a:buChar char="•"/>
              <a:defRPr b="0"/>
            </a:pPr>
            <a:r>
              <a:rPr lang="hi-IN" dirty="0"/>
              <a:t>मास्क हटाते समय उसकी अन्य सतहों को न छुएं</a:t>
            </a:r>
          </a:p>
          <a:p>
            <a:pPr marL="381000" indent="-381000" algn="l" defTabSz="457200">
              <a:buSzPct val="100000"/>
              <a:buChar char="•"/>
              <a:defRPr b="0"/>
            </a:pPr>
            <a:r>
              <a:rPr lang="hi-IN" dirty="0"/>
              <a:t>मास्क हटाने के लिए पहले नीचे के फीते को खोल दें और फिर ऊपर के फीते को पकड़ कर मास्क को उतार लें। अन्य सतहों के दूषित होने की सम्भावना होती है।</a:t>
            </a:r>
          </a:p>
          <a:p>
            <a:pPr marL="381000" indent="-381000" algn="l" defTabSz="457200">
              <a:buSzPct val="100000"/>
              <a:buChar char="•"/>
              <a:defRPr b="0"/>
            </a:pPr>
            <a:r>
              <a:rPr lang="hi-IN" dirty="0"/>
              <a:t>उचित तकनीक से ही मास्क हटायें (जैसे कि मास्क के आगे का हिस्सा न छूकर पीछे से फीता हटाना।)</a:t>
            </a:r>
          </a:p>
          <a:p>
            <a:pPr marL="381000" indent="-381000" algn="l" defTabSz="457200">
              <a:buSzPct val="100000"/>
              <a:buChar char="•"/>
              <a:defRPr b="0"/>
            </a:pPr>
            <a:r>
              <a:rPr lang="hi-IN" dirty="0"/>
              <a:t>मास्क को हटाने के बाद या जब भी आप अनजाने में उपयोग किये जाने वाले मास्क को छूते हैं, तो अपने हाथों को 70 प्रतिशत एल्कोहल आधारित सेनीटाइज़र से साफ करें या साबुन और पानी से कम से कम 20 सेकण्ड तक धोयें।</a:t>
            </a:r>
          </a:p>
          <a:p>
            <a:pPr marL="381000" indent="-381000" algn="l" defTabSz="457200">
              <a:buSzPct val="100000"/>
              <a:buChar char="•"/>
              <a:defRPr b="0"/>
            </a:pPr>
            <a:r>
              <a:rPr lang="hi-IN" dirty="0"/>
              <a:t>एक बार उपयोग किये जाने वाले/</a:t>
            </a:r>
            <a:r>
              <a:rPr lang="en-IN" dirty="0"/>
              <a:t>Single-use </a:t>
            </a:r>
            <a:r>
              <a:rPr lang="hi-IN" dirty="0"/>
              <a:t>मास्क को एक बार उपयोग करने के बाद उसका तुरन्त सुरक्षित निपटान करें।</a:t>
            </a:r>
          </a:p>
          <a:p>
            <a:pPr algn="l">
              <a:tabLst>
                <a:tab pos="457200" algn="l"/>
              </a:tabLst>
              <a:defRPr sz="3400"/>
            </a:pPr>
            <a:endParaRPr dirty="0"/>
          </a:p>
        </p:txBody>
      </p:sp>
      <p:sp>
        <p:nvSpPr>
          <p:cNvPr id="1076" name="Use a Mask Correctly:…"/>
          <p:cNvSpPr txBox="1"/>
          <p:nvPr/>
        </p:nvSpPr>
        <p:spPr>
          <a:xfrm>
            <a:off x="8675196" y="686847"/>
            <a:ext cx="14001752" cy="4811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r>
              <a:rPr lang="hi-IN" dirty="0"/>
              <a:t>मास्क का उपयोग सही तरीके से करें</a:t>
            </a:r>
            <a:r>
              <a:rPr lang="hi-IN" b="0" dirty="0"/>
              <a:t>:</a:t>
            </a:r>
          </a:p>
          <a:p>
            <a:pPr marL="381000" indent="-381000" algn="l" defTabSz="457200">
              <a:buSzPct val="100000"/>
              <a:buChar char="•"/>
              <a:defRPr b="0"/>
            </a:pPr>
            <a:r>
              <a:rPr lang="hi-IN" dirty="0"/>
              <a:t>नीचे की तरफ रखते हुए चुन्नट/</a:t>
            </a:r>
            <a:r>
              <a:rPr lang="en-IN" dirty="0"/>
              <a:t>Pleats </a:t>
            </a:r>
            <a:r>
              <a:rPr lang="hi-IN" dirty="0"/>
              <a:t>को खोलें, और नाक, मुंह और ठोड़ी पर जमाऐं। </a:t>
            </a:r>
          </a:p>
          <a:p>
            <a:pPr marL="381000" indent="-381000" algn="l" defTabSz="457200">
              <a:buSzPct val="100000"/>
              <a:buChar char="•"/>
              <a:defRPr b="0"/>
            </a:pPr>
            <a:r>
              <a:rPr lang="hi-IN" dirty="0"/>
              <a:t>नाक वाला हिस्सा: नाक पर फिट करें। कान के ऊपर सर की तरफ ऊपरी फीता बांधें और निचला फीता गर्दन के पीछे की तरफ।</a:t>
            </a:r>
          </a:p>
          <a:p>
            <a:pPr marL="381000" indent="-381000" algn="l" defTabSz="457200">
              <a:buSzPct val="100000"/>
              <a:buChar char="•"/>
              <a:defRPr b="0"/>
            </a:pPr>
            <a:r>
              <a:rPr lang="hi-IN" dirty="0"/>
              <a:t>मास्क के किसी भी तरफ खाली जगह न छोड़ें, फिट करने के लिए एडजस्ट करें।</a:t>
            </a:r>
          </a:p>
          <a:p>
            <a:pPr marL="381000" indent="-381000" algn="l" defTabSz="457200">
              <a:buSzPct val="100000"/>
              <a:buChar char="•"/>
              <a:defRPr b="0"/>
            </a:pPr>
            <a:r>
              <a:rPr lang="hi-IN" dirty="0"/>
              <a:t>मास्क को नीचे की तरफ न खींचें या गर्दन से न लटकायें।</a:t>
            </a:r>
          </a:p>
          <a:p>
            <a:pPr marL="381000" indent="-381000" algn="l" defTabSz="457200">
              <a:buSzPct val="100000"/>
              <a:buChar char="•"/>
              <a:defRPr b="0"/>
            </a:pPr>
            <a:r>
              <a:rPr lang="hi-IN" dirty="0"/>
              <a:t>पहने हुए मास्क को छुऐं नहीं।</a:t>
            </a:r>
          </a:p>
          <a:p>
            <a:pPr marL="381000" indent="-381000" algn="l" defTabSz="457200">
              <a:buSzPct val="100000"/>
              <a:buChar char="•"/>
              <a:defRPr b="0"/>
            </a:pPr>
            <a:r>
              <a:rPr lang="hi-IN" dirty="0"/>
              <a:t>नम हो चुके मास्क को जितना जल्दी सम्भव हो हटा कर नया साफ व सूखा मास्क लगायें। मास्क 6 से 8 घंटे में नम हो सकता है।</a:t>
            </a:r>
          </a:p>
          <a:p>
            <a:pPr algn="l">
              <a:tabLst>
                <a:tab pos="457200" algn="l"/>
              </a:tabLst>
              <a:defRPr sz="3600"/>
            </a:pPr>
            <a:endParaRPr dirty="0"/>
          </a:p>
        </p:txBody>
      </p:sp>
      <p:sp>
        <p:nvSpPr>
          <p:cNvPr id="1077" name="Use a mask if and only when:…"/>
          <p:cNvSpPr txBox="1"/>
          <p:nvPr/>
        </p:nvSpPr>
        <p:spPr>
          <a:xfrm>
            <a:off x="645496" y="5307127"/>
            <a:ext cx="6440767" cy="4057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3500"/>
            </a:pPr>
            <a:r>
              <a:rPr lang="hi-IN" dirty="0"/>
              <a:t>मास्क पहनें यदि और जबः</a:t>
            </a:r>
            <a:r>
              <a:rPr lang="hi-IN" b="0" dirty="0"/>
              <a:t> </a:t>
            </a:r>
          </a:p>
          <a:p>
            <a:pPr marL="381000" indent="-381000" algn="l" defTabSz="457200">
              <a:buSzPct val="100000"/>
              <a:buChar char="•"/>
              <a:defRPr b="0"/>
            </a:pPr>
            <a:r>
              <a:rPr lang="hi-IN" dirty="0"/>
              <a:t>आपको बुखार खांसी या सांस लेने में परेषानी हो</a:t>
            </a:r>
          </a:p>
          <a:p>
            <a:pPr marL="381000" indent="-381000" algn="l" defTabSz="457200">
              <a:buSzPct val="100000"/>
              <a:buChar char="•"/>
              <a:defRPr b="0"/>
            </a:pPr>
            <a:r>
              <a:rPr lang="hi-IN" dirty="0"/>
              <a:t>जब आप स्वास्थ्य सेवाओं पर जायें</a:t>
            </a:r>
          </a:p>
          <a:p>
            <a:pPr marL="381000" indent="-381000" algn="l" defTabSz="457200">
              <a:buSzPct val="100000"/>
              <a:buChar char="•"/>
              <a:defRPr b="0"/>
            </a:pPr>
            <a:r>
              <a:rPr lang="hi-IN" dirty="0"/>
              <a:t>जब आप बीमार व्यक्ति की देखभाल कर रहे हों</a:t>
            </a:r>
          </a:p>
          <a:p>
            <a:pPr marL="381000" indent="-381000" algn="l" defTabSz="457200">
              <a:buSzPct val="100000"/>
              <a:buChar char="•"/>
              <a:defRPr b="0"/>
            </a:pPr>
            <a:r>
              <a:rPr lang="hi-IN" dirty="0"/>
              <a:t>समुदाय में निगरानी करते समय</a:t>
            </a:r>
          </a:p>
          <a:p>
            <a:pPr algn="l">
              <a:spcBef>
                <a:spcPts val="1200"/>
              </a:spcBef>
              <a:defRPr sz="3200"/>
            </a:pPr>
            <a:r>
              <a:rPr dirty="0"/>
              <a:t> </a:t>
            </a:r>
          </a:p>
        </p:txBody>
      </p:sp>
      <p:pic>
        <p:nvPicPr>
          <p:cNvPr id="108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07804" y="7979645"/>
            <a:ext cx="1954811" cy="4583842"/>
          </a:xfrm>
          <a:prstGeom prst="rect">
            <a:avLst/>
          </a:prstGeom>
          <a:ln w="12700">
            <a:miter lim="400000"/>
          </a:ln>
        </p:spPr>
      </p:pic>
      <p:sp>
        <p:nvSpPr>
          <p:cNvPr id="2" name="Slide Number Placeholder 1">
            <a:extLst>
              <a:ext uri="{FF2B5EF4-FFF2-40B4-BE49-F238E27FC236}">
                <a16:creationId xmlns:a16="http://schemas.microsoft.com/office/drawing/2014/main" id="{A00AD22D-865B-A846-B635-110CE3AECA1B}"/>
              </a:ext>
            </a:extLst>
          </p:cNvPr>
          <p:cNvSpPr>
            <a:spLocks noGrp="1"/>
          </p:cNvSpPr>
          <p:nvPr>
            <p:ph type="sldNum" sz="quarter" idx="2"/>
          </p:nvPr>
        </p:nvSpPr>
        <p:spPr/>
        <p:txBody>
          <a:bodyPr/>
          <a:lstStyle/>
          <a:p>
            <a:fld id="{86CB4B4D-7CA3-9044-876B-883B54F8677D}" type="slidenum">
              <a:rPr lang="en-IN" smtClean="0"/>
              <a:pPr/>
              <a:t>41</a:t>
            </a:fld>
            <a:endParaRPr lang="en-IN"/>
          </a:p>
        </p:txBody>
      </p:sp>
      <p:pic>
        <p:nvPicPr>
          <p:cNvPr id="15" name="Picture 14">
            <a:extLst>
              <a:ext uri="{FF2B5EF4-FFF2-40B4-BE49-F238E27FC236}">
                <a16:creationId xmlns:a16="http://schemas.microsoft.com/office/drawing/2014/main" id="{5F3FA306-61AA-1C4D-BD2D-DAFF5647EBF4}"/>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390478" y="13065101"/>
            <a:ext cx="1488607" cy="487823"/>
          </a:xfrm>
          <a:prstGeom prst="rect">
            <a:avLst/>
          </a:prstGeom>
        </p:spPr>
      </p:pic>
      <p:pic>
        <p:nvPicPr>
          <p:cNvPr id="16" name="Picture 15">
            <a:extLst>
              <a:ext uri="{FF2B5EF4-FFF2-40B4-BE49-F238E27FC236}">
                <a16:creationId xmlns:a16="http://schemas.microsoft.com/office/drawing/2014/main" id="{EC5BFA0F-F32E-FC4C-8138-BD0ECD5BBE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553" y="12773919"/>
            <a:ext cx="1488607" cy="942081"/>
          </a:xfrm>
          <a:prstGeom prst="rect">
            <a:avLst/>
          </a:prstGeom>
        </p:spPr>
      </p:pic>
    </p:spTree>
    <p:extLst>
      <p:ext uri="{BB962C8B-B14F-4D97-AF65-F5344CB8AC3E}">
        <p14:creationId xmlns:p14="http://schemas.microsoft.com/office/powerpoint/2010/main" val="346956634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8" name="Group 6"/>
          <p:cNvGrpSpPr/>
          <p:nvPr/>
        </p:nvGrpSpPr>
        <p:grpSpPr>
          <a:xfrm>
            <a:off x="764225" y="2325650"/>
            <a:ext cx="11275766" cy="10127794"/>
            <a:chOff x="-1" y="-2"/>
            <a:chExt cx="10480694" cy="9413667"/>
          </a:xfrm>
        </p:grpSpPr>
        <p:sp>
          <p:nvSpPr>
            <p:cNvPr id="1083" name="Rounded Rectangle"/>
            <p:cNvSpPr/>
            <p:nvPr/>
          </p:nvSpPr>
          <p:spPr>
            <a:xfrm>
              <a:off x="-2" y="2337785"/>
              <a:ext cx="10480696" cy="7075881"/>
            </a:xfrm>
            <a:prstGeom prst="roundRect">
              <a:avLst>
                <a:gd name="adj" fmla="val 3942"/>
              </a:avLst>
            </a:prstGeom>
            <a:ln/>
          </p:spPr>
          <p:style>
            <a:lnRef idx="1">
              <a:schemeClr val="accent1"/>
            </a:lnRef>
            <a:fillRef idx="2">
              <a:schemeClr val="accent1"/>
            </a:fillRef>
            <a:effectRef idx="1">
              <a:schemeClr val="accent1"/>
            </a:effectRef>
            <a:fontRef idx="minor">
              <a:schemeClr val="dk1"/>
            </a:fontRef>
          </p:style>
          <p:txBody>
            <a:bodyPr wrap="square" lIns="0" tIns="0" rIns="0" bIns="0" numCol="1" anchor="ctr">
              <a:noAutofit/>
            </a:bodyPr>
            <a:lstStyle/>
            <a:p>
              <a:pPr>
                <a:defRPr sz="3200" b="0">
                  <a:solidFill>
                    <a:srgbClr val="FFFFFF"/>
                  </a:solidFill>
                </a:defRPr>
              </a:pPr>
              <a:endParaRPr/>
            </a:p>
          </p:txBody>
        </p:sp>
        <p:grpSp>
          <p:nvGrpSpPr>
            <p:cNvPr id="1087" name="Group 2"/>
            <p:cNvGrpSpPr/>
            <p:nvPr/>
          </p:nvGrpSpPr>
          <p:grpSpPr>
            <a:xfrm>
              <a:off x="500357" y="-3"/>
              <a:ext cx="8574521" cy="2139907"/>
              <a:chOff x="0" y="0"/>
              <a:chExt cx="8574519" cy="2139905"/>
            </a:xfrm>
          </p:grpSpPr>
          <p:pic>
            <p:nvPicPr>
              <p:cNvPr id="1084" name="Image" descr="Image"/>
              <p:cNvPicPr>
                <a:picLocks noChangeAspect="1"/>
              </p:cNvPicPr>
              <p:nvPr/>
            </p:nvPicPr>
            <p:blipFill>
              <a:blip r:embed="rId3"/>
              <a:stretch>
                <a:fillRect/>
              </a:stretch>
            </p:blipFill>
            <p:spPr>
              <a:xfrm>
                <a:off x="5797580" y="137477"/>
                <a:ext cx="2776940" cy="2002428"/>
              </a:xfrm>
              <a:prstGeom prst="rect">
                <a:avLst/>
              </a:prstGeom>
              <a:ln w="12700" cap="flat">
                <a:noFill/>
                <a:miter lim="400000"/>
              </a:ln>
              <a:effectLst/>
            </p:spPr>
          </p:pic>
          <p:sp>
            <p:nvSpPr>
              <p:cNvPr id="1085" name="Line"/>
              <p:cNvSpPr/>
              <p:nvPr/>
            </p:nvSpPr>
            <p:spPr>
              <a:xfrm flipH="1" flipV="1">
                <a:off x="4739989" y="356030"/>
                <a:ext cx="7608" cy="1483128"/>
              </a:xfrm>
              <a:prstGeom prst="line">
                <a:avLst/>
              </a:prstGeom>
              <a:noFill/>
              <a:ln w="25400" cap="flat">
                <a:solidFill>
                  <a:srgbClr val="FFFFFF"/>
                </a:solidFill>
                <a:prstDash val="solid"/>
                <a:miter lim="400000"/>
              </a:ln>
              <a:effectLst/>
            </p:spPr>
            <p:txBody>
              <a:bodyPr wrap="square" lIns="45718" tIns="45718" rIns="45718" bIns="45718" numCol="1" anchor="t">
                <a:noAutofit/>
              </a:bodyPr>
              <a:lstStyle/>
              <a:p>
                <a:endParaRPr/>
              </a:p>
            </p:txBody>
          </p:sp>
          <p:pic>
            <p:nvPicPr>
              <p:cNvPr id="1086" name="Picture 2" descr="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
                <a:ext cx="2486419" cy="2002428"/>
              </a:xfrm>
              <a:prstGeom prst="rect">
                <a:avLst/>
              </a:prstGeom>
              <a:ln w="12700" cap="flat">
                <a:noFill/>
                <a:miter lim="400000"/>
              </a:ln>
              <a:effectLst/>
            </p:spPr>
          </p:pic>
        </p:grpSp>
      </p:grpSp>
      <p:sp>
        <p:nvSpPr>
          <p:cNvPr id="1089" name="When moving around the  community"/>
          <p:cNvSpPr txBox="1"/>
          <p:nvPr/>
        </p:nvSpPr>
        <p:spPr>
          <a:xfrm>
            <a:off x="1192401" y="5187059"/>
            <a:ext cx="8878884" cy="103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b="0" cap="all"/>
            </a:lvl1pPr>
          </a:lstStyle>
          <a:p>
            <a:r>
              <a:rPr lang="hi-IN" cap="none" spc="-150" dirty="0">
                <a:latin typeface="Kruti Dev 010" pitchFamily="2" charset="0"/>
                <a:cs typeface="Arial" panose="020B0604020202020204" pitchFamily="34" charset="0"/>
              </a:rPr>
              <a:t>जब समुदाय में भ्रमण कर रही हों</a:t>
            </a:r>
            <a:endParaRPr lang="en-US" cap="none" spc="-150" dirty="0">
              <a:latin typeface="Kruti Dev 010" pitchFamily="2" charset="0"/>
              <a:cs typeface="Arial" panose="020B0604020202020204" pitchFamily="34" charset="0"/>
            </a:endParaRPr>
          </a:p>
          <a:p>
            <a:endParaRPr dirty="0"/>
          </a:p>
        </p:txBody>
      </p:sp>
      <p:sp>
        <p:nvSpPr>
          <p:cNvPr id="1090" name="Maintain distance of at least 1 meter from people when you are communicating…"/>
          <p:cNvSpPr txBox="1"/>
          <p:nvPr/>
        </p:nvSpPr>
        <p:spPr>
          <a:xfrm>
            <a:off x="1125284" y="6161737"/>
            <a:ext cx="9865774" cy="4072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बात करते समय लोगों से कम से कम 1 मीटर की दूरी रखें</a:t>
            </a:r>
            <a:endParaRPr lang="en-US" sz="2800" b="0" spc="-150" dirty="0">
              <a:latin typeface="Kruti Dev 010" pitchFamily="2" charset="0"/>
              <a:cs typeface="Arial" panose="020B0604020202020204" pitchFamily="34" charset="0"/>
            </a:endParaRPr>
          </a:p>
          <a:p>
            <a:pPr marL="45720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तीन सतह वाले मास्क का उपयोग अपने चेहरे को ढकने के लिए करें। ठीक तरह से मास्क पहनना सुनिश्चित करें।</a:t>
            </a:r>
            <a:endParaRPr lang="en-US" sz="2800" b="0" spc="-150" dirty="0">
              <a:latin typeface="Kruti Dev 010" pitchFamily="2" charset="0"/>
              <a:cs typeface="Arial" panose="020B0604020202020204" pitchFamily="34" charset="0"/>
            </a:endParaRPr>
          </a:p>
          <a:p>
            <a:pPr marL="45720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अपनी आंखों, नाक, मुंह को छूने से बचें।</a:t>
            </a:r>
            <a:endParaRPr lang="en-US" sz="2800" b="0" spc="-150" dirty="0">
              <a:latin typeface="Kruti Dev 010" pitchFamily="2" charset="0"/>
              <a:cs typeface="Arial" panose="020B0604020202020204" pitchFamily="34" charset="0"/>
            </a:endParaRPr>
          </a:p>
          <a:p>
            <a:pPr marL="45720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बार-बार साबुन और पानी से 40 सेकण्ड तक अपने हाथ धोयें या 70</a:t>
            </a:r>
            <a:r>
              <a:rPr lang="en-GB" sz="2800" b="0" spc="-150" dirty="0">
                <a:latin typeface="Kruti Dev 010" pitchFamily="2" charset="0"/>
                <a:cs typeface="Arial" panose="020B0604020202020204" pitchFamily="34" charset="0"/>
              </a:rPr>
              <a:t>%</a:t>
            </a:r>
            <a:r>
              <a:rPr lang="en-US" sz="2800" b="0" spc="-150" dirty="0">
                <a:latin typeface="Kruti Dev 010" pitchFamily="2" charset="0"/>
                <a:cs typeface="Arial" panose="020B0604020202020204" pitchFamily="34" charset="0"/>
              </a:rPr>
              <a:t>%</a:t>
            </a:r>
            <a:r>
              <a:rPr lang="en-GB" sz="2800" b="0" spc="-150" dirty="0">
                <a:latin typeface="Kruti Dev 010" pitchFamily="2" charset="0"/>
                <a:cs typeface="Arial" panose="020B0604020202020204" pitchFamily="34" charset="0"/>
              </a:rPr>
              <a:t> </a:t>
            </a:r>
            <a:r>
              <a:rPr lang="hi-IN" sz="2800" b="0" spc="-150" dirty="0">
                <a:latin typeface="Kruti Dev 010" pitchFamily="2" charset="0"/>
                <a:cs typeface="Arial" panose="020B0604020202020204" pitchFamily="34" charset="0"/>
              </a:rPr>
              <a:t>एल्कोहल आधारित सेनीटाइज़र से अपने हाथ साफ करें।</a:t>
            </a:r>
            <a:endParaRPr lang="en-US" sz="2800" b="0" spc="-150" dirty="0">
              <a:latin typeface="Kruti Dev 010" pitchFamily="2" charset="0"/>
              <a:cs typeface="Arial" panose="020B0604020202020204" pitchFamily="34" charset="0"/>
            </a:endParaRPr>
          </a:p>
          <a:p>
            <a:pPr marL="45720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छूने या करीबी शारीरिक सम्पर्क बनाने से बचें।</a:t>
            </a:r>
            <a:endParaRPr lang="en-US" sz="2800" b="0" spc="-150" dirty="0">
              <a:latin typeface="Kruti Dev 010" pitchFamily="2" charset="0"/>
              <a:cs typeface="Arial" panose="020B0604020202020204" pitchFamily="34" charset="0"/>
            </a:endParaRPr>
          </a:p>
          <a:p>
            <a:pPr algn="l" defTabSz="914400">
              <a:spcBef>
                <a:spcPts val="1200"/>
              </a:spcBef>
              <a:buClr>
                <a:srgbClr val="000000"/>
              </a:buClr>
              <a:buSzPct val="85000"/>
              <a:defRPr sz="2800" b="0" cap="all"/>
            </a:pPr>
            <a:endParaRPr dirty="0"/>
          </a:p>
        </p:txBody>
      </p:sp>
      <p:sp>
        <p:nvSpPr>
          <p:cNvPr id="1091" name="Rounded Rectangle"/>
          <p:cNvSpPr/>
          <p:nvPr/>
        </p:nvSpPr>
        <p:spPr>
          <a:xfrm>
            <a:off x="12871194" y="4826405"/>
            <a:ext cx="10748579" cy="7627039"/>
          </a:xfrm>
          <a:prstGeom prst="roundRect">
            <a:avLst>
              <a:gd name="adj" fmla="val 3942"/>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92" name="Immediately on reaching home"/>
          <p:cNvSpPr txBox="1"/>
          <p:nvPr/>
        </p:nvSpPr>
        <p:spPr>
          <a:xfrm>
            <a:off x="13523013" y="4975244"/>
            <a:ext cx="8046863" cy="1032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b="0" cap="all"/>
            </a:lvl1pPr>
          </a:lstStyle>
          <a:p>
            <a:pPr lvl="0"/>
            <a:r>
              <a:rPr lang="hi-IN" cap="none" spc="-150" dirty="0">
                <a:latin typeface="Kruti Dev 010" pitchFamily="2" charset="0"/>
                <a:cs typeface="Arial" panose="020B0604020202020204" pitchFamily="34" charset="0"/>
              </a:rPr>
              <a:t>घर पहुंचने पर तुरन्त करें</a:t>
            </a:r>
            <a:endParaRPr lang="en-IN" cap="none" spc="-150" dirty="0">
              <a:latin typeface="Kruti Dev 010" pitchFamily="2" charset="0"/>
              <a:cs typeface="Arial" panose="020B0604020202020204" pitchFamily="34" charset="0"/>
            </a:endParaRPr>
          </a:p>
          <a:p>
            <a:endParaRPr dirty="0"/>
          </a:p>
        </p:txBody>
      </p:sp>
      <p:sp>
        <p:nvSpPr>
          <p:cNvPr id="1093" name="Carefully remove and dispose off your face mask by soaking in bleach solution and then throwing it in a covered dustbin. (See: MASK MANAGEMENT).…"/>
          <p:cNvSpPr txBox="1"/>
          <p:nvPr/>
        </p:nvSpPr>
        <p:spPr>
          <a:xfrm>
            <a:off x="13103330" y="6042330"/>
            <a:ext cx="10088969" cy="51296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lvl="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अपने मास्क और दस्तानों को ध्यानपूर्वक सही तरीके से हटायें, और उसे ब्लीच सोल्युशन में धोकर उसे ढक्कन वाले कचरे के डिब्बे में फेंक दें </a:t>
            </a:r>
            <a:r>
              <a:rPr lang="en-US" sz="2800" b="0" spc="-150" dirty="0">
                <a:latin typeface="Times New Roman" pitchFamily="18" charset="0"/>
                <a:cs typeface="Times New Roman" pitchFamily="18" charset="0"/>
              </a:rPr>
              <a:t>( </a:t>
            </a:r>
            <a:r>
              <a:rPr lang="hi-IN" sz="2800" b="0" spc="-150" dirty="0">
                <a:latin typeface="Kruti Dev 010" pitchFamily="2" charset="0"/>
                <a:cs typeface="Arial" panose="020B0604020202020204" pitchFamily="34" charset="0"/>
              </a:rPr>
              <a:t>मास्क प्रबन्धन देखें</a:t>
            </a:r>
            <a:r>
              <a:rPr lang="en-US" sz="2800" b="0" spc="-150" dirty="0">
                <a:latin typeface="Times New Roman" pitchFamily="18" charset="0"/>
                <a:cs typeface="Times New Roman" pitchFamily="18" charset="0"/>
              </a:rPr>
              <a:t> )</a:t>
            </a:r>
            <a:endParaRPr lang="en-US" sz="2800" b="0" spc="-150" dirty="0">
              <a:latin typeface="Kruti Dev 010" pitchFamily="2" charset="0"/>
              <a:cs typeface="Arial" panose="020B0604020202020204" pitchFamily="34" charset="0"/>
            </a:endParaRPr>
          </a:p>
          <a:p>
            <a:pPr marL="457200" lvl="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किसी अन्य चीज़ को छूने से पहले अपने हाथ 40 सेकण्ड तक साबुन और पानी से धोयें या 70</a:t>
            </a:r>
            <a:r>
              <a:rPr lang="en-US" sz="2800" b="0" spc="-150" dirty="0">
                <a:latin typeface="Kruti Dev 010" pitchFamily="2" charset="0"/>
                <a:cs typeface="Arial" panose="020B0604020202020204" pitchFamily="34" charset="0"/>
              </a:rPr>
              <a:t>%</a:t>
            </a:r>
            <a:r>
              <a:rPr lang="en-US" sz="2800" b="0" spc="-150" dirty="0">
                <a:latin typeface="Arial" pitchFamily="34" charset="0"/>
                <a:cs typeface="Arial" pitchFamily="34" charset="0"/>
              </a:rPr>
              <a:t>%</a:t>
            </a:r>
            <a:r>
              <a:rPr lang="en-US" sz="2800" b="0" spc="-150" dirty="0">
                <a:solidFill>
                  <a:srgbClr val="FFFFFF"/>
                </a:solidFill>
                <a:latin typeface="Arial" pitchFamily="34" charset="0"/>
                <a:cs typeface="Arial" pitchFamily="34" charset="0"/>
              </a:rPr>
              <a:t>  </a:t>
            </a:r>
            <a:r>
              <a:rPr lang="hi-IN" sz="2800" b="0" spc="-150" dirty="0">
                <a:latin typeface="Kruti Dev 010" pitchFamily="2" charset="0"/>
                <a:cs typeface="Arial" panose="020B0604020202020204" pitchFamily="34" charset="0"/>
              </a:rPr>
              <a:t>एल्कोहल आधारित हाथ सेनीटाइज़र से अपने हाथ साफ करें।</a:t>
            </a:r>
            <a:endParaRPr lang="en-US" sz="2800" b="0" spc="-150" dirty="0">
              <a:latin typeface="Kruti Dev 010" pitchFamily="2" charset="0"/>
              <a:cs typeface="Arial" panose="020B0604020202020204" pitchFamily="34" charset="0"/>
            </a:endParaRPr>
          </a:p>
          <a:p>
            <a:pPr marL="457200" indent="-457200" algn="l">
              <a:lnSpc>
                <a:spcPts val="3200"/>
              </a:lnSpc>
              <a:spcBef>
                <a:spcPts val="1000"/>
              </a:spcBef>
              <a:buFont typeface="Arial" pitchFamily="34" charset="0"/>
              <a:buChar char="•"/>
            </a:pPr>
            <a:r>
              <a:rPr lang="hi-IN" sz="2800" b="0" dirty="0">
                <a:solidFill>
                  <a:schemeClr val="tx1"/>
                </a:solidFill>
                <a:latin typeface="Arial" panose="020B0604020202020204" pitchFamily="34" charset="0"/>
                <a:cs typeface="Arial" panose="020B0604020202020204" pitchFamily="34" charset="0"/>
              </a:rPr>
              <a:t>जो सामान आप अपने साथ बाहर ले गए हैं जैसे कि पर्स या मोबाइल उसे घरेलू कीटनाशक (4 कप पानी में 4 चमच घरेलू ब्लीच) से साफ़ कर लें </a:t>
            </a:r>
          </a:p>
          <a:p>
            <a:pPr marL="457200" lvl="0" indent="-457200" algn="l">
              <a:lnSpc>
                <a:spcPts val="3200"/>
              </a:lnSpc>
              <a:spcBef>
                <a:spcPts val="1000"/>
              </a:spcBef>
              <a:buFont typeface="Arial" pitchFamily="34" charset="0"/>
              <a:buChar char="•"/>
            </a:pPr>
            <a:endParaRPr lang="en-US" sz="2800" b="0" spc="-150" dirty="0">
              <a:solidFill>
                <a:schemeClr val="tx1"/>
              </a:solidFill>
              <a:latin typeface="Kruti Dev 010" pitchFamily="2" charset="0"/>
              <a:cs typeface="Arial" panose="020B0604020202020204" pitchFamily="34" charset="0"/>
            </a:endParaRPr>
          </a:p>
          <a:p>
            <a:pPr marL="457200" lvl="0" indent="-457200" algn="l">
              <a:lnSpc>
                <a:spcPts val="3200"/>
              </a:lnSpc>
              <a:spcBef>
                <a:spcPts val="1000"/>
              </a:spcBef>
              <a:buFont typeface="Arial" pitchFamily="34" charset="0"/>
              <a:buChar char="•"/>
            </a:pPr>
            <a:r>
              <a:rPr lang="hi-IN" sz="2800" b="0" spc="-150" dirty="0">
                <a:latin typeface="Kruti Dev 010" pitchFamily="2" charset="0"/>
                <a:cs typeface="Arial" panose="020B0604020202020204" pitchFamily="34" charset="0"/>
              </a:rPr>
              <a:t>यदि आपको बुखार, खांसी, जुकाम जैसे लक्षण हों तो करीबी सरकारी स्वास्थ्य सुविधा या जिला निगरानी अधिकारी से तुरन्त सम्पर्क करें </a:t>
            </a:r>
            <a:endParaRPr lang="en-IN" sz="2800" b="0" spc="-150" dirty="0">
              <a:latin typeface="Kruti Dev 010" pitchFamily="2" charset="0"/>
              <a:cs typeface="Arial" panose="020B0604020202020204" pitchFamily="34" charset="0"/>
            </a:endParaRPr>
          </a:p>
        </p:txBody>
      </p:sp>
      <p:grpSp>
        <p:nvGrpSpPr>
          <p:cNvPr id="1097" name="Group 5"/>
          <p:cNvGrpSpPr/>
          <p:nvPr/>
        </p:nvGrpSpPr>
        <p:grpSpPr>
          <a:xfrm>
            <a:off x="15019019" y="2240655"/>
            <a:ext cx="6743703" cy="1924158"/>
            <a:chOff x="0" y="-1"/>
            <a:chExt cx="6743701" cy="1924157"/>
          </a:xfrm>
        </p:grpSpPr>
        <p:pic>
          <p:nvPicPr>
            <p:cNvPr id="1094" name="Image" descr="Image"/>
            <p:cNvPicPr>
              <a:picLocks noChangeAspect="1"/>
            </p:cNvPicPr>
            <p:nvPr/>
          </p:nvPicPr>
          <p:blipFill>
            <a:blip r:embed="rId5"/>
            <a:stretch>
              <a:fillRect/>
            </a:stretch>
          </p:blipFill>
          <p:spPr>
            <a:xfrm>
              <a:off x="0" y="188347"/>
              <a:ext cx="1516976" cy="1735810"/>
            </a:xfrm>
            <a:prstGeom prst="rect">
              <a:avLst/>
            </a:prstGeom>
            <a:ln w="12700" cap="flat">
              <a:noFill/>
              <a:miter lim="400000"/>
            </a:ln>
            <a:effectLst/>
          </p:spPr>
        </p:pic>
        <p:pic>
          <p:nvPicPr>
            <p:cNvPr id="1095" name="Image" descr="Image"/>
            <p:cNvPicPr>
              <a:picLocks noChangeAspect="1"/>
            </p:cNvPicPr>
            <p:nvPr/>
          </p:nvPicPr>
          <p:blipFill>
            <a:blip r:embed="rId6"/>
            <a:stretch>
              <a:fillRect/>
            </a:stretch>
          </p:blipFill>
          <p:spPr>
            <a:xfrm>
              <a:off x="4409194" y="-2"/>
              <a:ext cx="2334508" cy="1775320"/>
            </a:xfrm>
            <a:prstGeom prst="rect">
              <a:avLst/>
            </a:prstGeom>
            <a:ln w="12700" cap="flat">
              <a:noFill/>
              <a:miter lim="400000"/>
            </a:ln>
            <a:effectLst/>
          </p:spPr>
        </p:pic>
        <p:sp>
          <p:nvSpPr>
            <p:cNvPr id="1096" name="Line"/>
            <p:cNvSpPr/>
            <p:nvPr/>
          </p:nvSpPr>
          <p:spPr>
            <a:xfrm flipV="1">
              <a:off x="2999997" y="270468"/>
              <a:ext cx="3" cy="1571569"/>
            </a:xfrm>
            <a:prstGeom prst="line">
              <a:avLst/>
            </a:prstGeom>
            <a:noFill/>
            <a:ln w="25400" cap="flat">
              <a:solidFill>
                <a:srgbClr val="FFFFFF"/>
              </a:solidFill>
              <a:prstDash val="solid"/>
              <a:miter lim="400000"/>
            </a:ln>
            <a:effectLst/>
          </p:spPr>
          <p:txBody>
            <a:bodyPr wrap="square" lIns="45718" tIns="45718" rIns="45718" bIns="45718" numCol="1" anchor="t">
              <a:noAutofit/>
            </a:bodyPr>
            <a:lstStyle/>
            <a:p>
              <a:endParaRPr/>
            </a:p>
          </p:txBody>
        </p:sp>
      </p:grpSp>
      <p:grpSp>
        <p:nvGrpSpPr>
          <p:cNvPr id="1103" name="Group"/>
          <p:cNvGrpSpPr/>
          <p:nvPr/>
        </p:nvGrpSpPr>
        <p:grpSpPr>
          <a:xfrm>
            <a:off x="1110046" y="320599"/>
            <a:ext cx="22163908" cy="1297974"/>
            <a:chOff x="-1" y="-1"/>
            <a:chExt cx="22163907" cy="1297972"/>
          </a:xfrm>
        </p:grpSpPr>
        <p:sp>
          <p:nvSpPr>
            <p:cNvPr id="1101" name="Rounded Rectangle"/>
            <p:cNvSpPr/>
            <p:nvPr/>
          </p:nvSpPr>
          <p:spPr>
            <a:xfrm>
              <a:off x="-1" y="-1"/>
              <a:ext cx="22163907" cy="1297972"/>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defRPr>
              </a:pPr>
              <a:endParaRPr/>
            </a:p>
          </p:txBody>
        </p:sp>
        <p:sp>
          <p:nvSpPr>
            <p:cNvPr id="1102" name="Rectangle 1"/>
            <p:cNvSpPr txBox="1"/>
            <p:nvPr/>
          </p:nvSpPr>
          <p:spPr>
            <a:xfrm>
              <a:off x="883781" y="245350"/>
              <a:ext cx="20396343" cy="8730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lang="hi-IN" b="0" spc="-150" dirty="0">
                  <a:solidFill>
                    <a:schemeClr val="tx1"/>
                  </a:solidFill>
                  <a:latin typeface="Kruti Dev 010" pitchFamily="2" charset="0"/>
                  <a:cs typeface="Arial" panose="020B0604020202020204" pitchFamily="34" charset="0"/>
                </a:rPr>
                <a:t>सावधानियां और सुरक्षा उपाय</a:t>
              </a:r>
              <a:endParaRPr b="0" dirty="0">
                <a:solidFill>
                  <a:schemeClr val="tx1"/>
                </a:solidFill>
              </a:endParaRPr>
            </a:p>
          </p:txBody>
        </p:sp>
      </p:grpSp>
      <p:pic>
        <p:nvPicPr>
          <p:cNvPr id="20" name="Picture 19">
            <a:extLst>
              <a:ext uri="{FF2B5EF4-FFF2-40B4-BE49-F238E27FC236}">
                <a16:creationId xmlns:a16="http://schemas.microsoft.com/office/drawing/2014/main" id="{38EDA7E3-053C-5A44-81AE-10AAEEF466F9}"/>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1" name="Picture 20">
            <a:extLst>
              <a:ext uri="{FF2B5EF4-FFF2-40B4-BE49-F238E27FC236}">
                <a16:creationId xmlns:a16="http://schemas.microsoft.com/office/drawing/2014/main" id="{6A904F7B-002C-144C-8A0C-A61C8E457B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70785195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2186494"/>
            <a:ext cx="22217386" cy="10572120"/>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4496598"/>
            <a:ext cx="20749846" cy="654931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मुख्य रोकथाम व्यवहार (दूरी बनाना, श्वसन और हाथ की स्वच्छता), घर की देखभाल और घर पर अलग-थलग होना/होम क्वारंटाइन, आवश्यक सेवाएं और स्वास्थ्य और पोषण सेवाएं संचार के लिए मुख्य विषय हैं।</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विनम्रता और ध्यानपूर्वक सुनना, संचार की कुंजी हैं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मास्क पहनना और मास्क का सुरक्षित निपटान </a:t>
            </a:r>
          </a:p>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क्षेत्र में भ्रमण</a:t>
            </a:r>
            <a:r>
              <a:rPr lang="en-US" sz="5400" b="0" kern="1200" dirty="0">
                <a:solidFill>
                  <a:schemeClr val="tx1"/>
                </a:solidFill>
                <a:latin typeface="Arial" panose="020B0604020202020204" pitchFamily="34" charset="0"/>
                <a:cs typeface="Arial" panose="020B0604020202020204" pitchFamily="34" charset="0"/>
              </a:rPr>
              <a:t> </a:t>
            </a:r>
            <a:r>
              <a:rPr lang="hi-IN" sz="5400" b="0" kern="1200" dirty="0">
                <a:solidFill>
                  <a:schemeClr val="tx1"/>
                </a:solidFill>
                <a:latin typeface="Arial" panose="020B0604020202020204" pitchFamily="34" charset="0"/>
                <a:cs typeface="Arial" panose="020B0604020202020204" pitchFamily="34" charset="0"/>
              </a:rPr>
              <a:t>और घर पहुँचने पर स्वयं की सुरक्षा के लिए आवश्यक सावधानियां </a:t>
            </a:r>
            <a:endParaRPr lang="en-US" sz="5400" b="0" kern="1200"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8A9D8FD-A727-3740-8840-B52A51B2F0C8}"/>
              </a:ext>
            </a:extLst>
          </p:cNvPr>
          <p:cNvSpPr>
            <a:spLocks noGrp="1"/>
          </p:cNvSpPr>
          <p:nvPr>
            <p:ph type="sldNum" sz="quarter" idx="2"/>
          </p:nvPr>
        </p:nvSpPr>
        <p:spPr/>
        <p:txBody>
          <a:bodyPr/>
          <a:lstStyle/>
          <a:p>
            <a:fld id="{86CB4B4D-7CA3-9044-876B-883B54F8677D}" type="slidenum">
              <a:rPr lang="en-IN" smtClean="0"/>
              <a:pPr/>
              <a:t>43</a:t>
            </a:fld>
            <a:endParaRPr lang="en-IN"/>
          </a:p>
        </p:txBody>
      </p:sp>
      <p:pic>
        <p:nvPicPr>
          <p:cNvPr id="7" name="Picture 6">
            <a:extLst>
              <a:ext uri="{FF2B5EF4-FFF2-40B4-BE49-F238E27FC236}">
                <a16:creationId xmlns:a16="http://schemas.microsoft.com/office/drawing/2014/main" id="{3C54F213-7EBC-3E4D-BD6D-EFA690AF7BBB}"/>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F702B7B6-5AA6-724F-859E-BB63DB0C26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76388951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Rounded Rectangle"/>
          <p:cNvSpPr/>
          <p:nvPr/>
        </p:nvSpPr>
        <p:spPr>
          <a:xfrm>
            <a:off x="17666815" y="8065940"/>
            <a:ext cx="5849895" cy="2523892"/>
          </a:xfrm>
          <a:prstGeom prst="roundRect">
            <a:avLst>
              <a:gd name="adj" fmla="val 7548"/>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solidFill>
                <a:schemeClr val="bg1"/>
              </a:solidFill>
            </a:endParaRPr>
          </a:p>
        </p:txBody>
      </p:sp>
      <p:sp>
        <p:nvSpPr>
          <p:cNvPr id="1143" name="SOCIAL…"/>
          <p:cNvSpPr txBox="1"/>
          <p:nvPr/>
        </p:nvSpPr>
        <p:spPr>
          <a:xfrm>
            <a:off x="17666814" y="8696125"/>
            <a:ext cx="5849895"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600"/>
            </a:lvl1pPr>
          </a:lstStyle>
          <a:p>
            <a:pPr defTabSz="457200">
              <a:defRPr sz="4000"/>
            </a:pPr>
            <a:r>
              <a:rPr lang="hi-IN" dirty="0">
                <a:solidFill>
                  <a:schemeClr val="bg1"/>
                </a:solidFill>
              </a:rPr>
              <a:t>बहिष्कार/लांछन/</a:t>
            </a:r>
          </a:p>
          <a:p>
            <a:pPr defTabSz="457200">
              <a:defRPr sz="4000"/>
            </a:pPr>
            <a:r>
              <a:rPr lang="hi-IN" dirty="0">
                <a:solidFill>
                  <a:schemeClr val="bg1"/>
                </a:solidFill>
              </a:rPr>
              <a:t>कलंक और भेदभाव</a:t>
            </a:r>
          </a:p>
        </p:txBody>
      </p:sp>
      <p:sp>
        <p:nvSpPr>
          <p:cNvPr id="1144" name="Rounded Rectangle"/>
          <p:cNvSpPr/>
          <p:nvPr/>
        </p:nvSpPr>
        <p:spPr>
          <a:xfrm>
            <a:off x="9902842" y="8065940"/>
            <a:ext cx="5286340" cy="2523892"/>
          </a:xfrm>
          <a:prstGeom prst="roundRect">
            <a:avLst>
              <a:gd name="adj" fmla="val 7548"/>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pPr>
            <a:endParaRPr/>
          </a:p>
        </p:txBody>
      </p:sp>
      <p:sp>
        <p:nvSpPr>
          <p:cNvPr id="1145" name="RESPIRATORY…"/>
          <p:cNvSpPr txBox="1"/>
          <p:nvPr/>
        </p:nvSpPr>
        <p:spPr>
          <a:xfrm>
            <a:off x="10893322" y="8968813"/>
            <a:ext cx="3305392"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hi-IN" sz="4000" dirty="0"/>
              <a:t>सुरक्षित व्यवहार</a:t>
            </a:r>
          </a:p>
        </p:txBody>
      </p:sp>
      <p:sp>
        <p:nvSpPr>
          <p:cNvPr id="1146" name="Rounded Rectangle"/>
          <p:cNvSpPr/>
          <p:nvPr/>
        </p:nvSpPr>
        <p:spPr>
          <a:xfrm>
            <a:off x="1866409" y="8065940"/>
            <a:ext cx="5286339" cy="2487588"/>
          </a:xfrm>
          <a:prstGeom prst="roundRect">
            <a:avLst>
              <a:gd name="adj" fmla="val 7548"/>
            </a:avLst>
          </a:prstGeom>
          <a:solidFill>
            <a:srgbClr val="002060"/>
          </a:solidFill>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ABE3B"/>
                </a:solidFill>
              </a:defRPr>
            </a:pPr>
            <a:endParaRPr/>
          </a:p>
        </p:txBody>
      </p:sp>
      <p:grpSp>
        <p:nvGrpSpPr>
          <p:cNvPr id="1150" name="Group"/>
          <p:cNvGrpSpPr/>
          <p:nvPr/>
        </p:nvGrpSpPr>
        <p:grpSpPr>
          <a:xfrm>
            <a:off x="-25400" y="-37841"/>
            <a:ext cx="24434803" cy="4030723"/>
            <a:chOff x="0" y="0"/>
            <a:chExt cx="24434802" cy="5150048"/>
          </a:xfrm>
        </p:grpSpPr>
        <p:sp>
          <p:nvSpPr>
            <p:cNvPr id="1147" name="Rectangle"/>
            <p:cNvSpPr/>
            <p:nvPr/>
          </p:nvSpPr>
          <p:spPr>
            <a:xfrm>
              <a:off x="0" y="0"/>
              <a:ext cx="24434802" cy="5150048"/>
            </a:xfrm>
            <a:prstGeom prst="rect">
              <a:avLst/>
            </a:prstGeom>
            <a:solidFill>
              <a:srgbClr val="002060"/>
            </a:solidFill>
            <a:ln w="12700" cap="flat">
              <a:noFill/>
              <a:miter lim="400000"/>
            </a:ln>
            <a:effectLst/>
          </p:spPr>
          <p:txBody>
            <a:bodyPr wrap="square" lIns="0" tIns="0" rIns="0" bIns="0" numCol="1" anchor="ctr">
              <a:noAutofit/>
            </a:bodyPr>
            <a:lstStyle/>
            <a:p>
              <a:pPr>
                <a:defRPr sz="4400" b="0">
                  <a:solidFill>
                    <a:srgbClr val="FFFFFF"/>
                  </a:solidFill>
                </a:defRPr>
              </a:pPr>
              <a:endParaRPr>
                <a:solidFill>
                  <a:schemeClr val="bg1"/>
                </a:solidFill>
              </a:endParaRPr>
            </a:p>
          </p:txBody>
        </p:sp>
        <p:sp>
          <p:nvSpPr>
            <p:cNvPr id="1148" name="SESSION 1"/>
            <p:cNvSpPr txBox="1"/>
            <p:nvPr/>
          </p:nvSpPr>
          <p:spPr>
            <a:xfrm>
              <a:off x="10795537" y="1526368"/>
              <a:ext cx="2843727" cy="20973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lang="hi-IN" dirty="0">
                  <a:solidFill>
                    <a:schemeClr val="bg1"/>
                  </a:solidFill>
                </a:rPr>
                <a:t>सत्र 7</a:t>
              </a:r>
            </a:p>
          </p:txBody>
        </p:sp>
        <p:sp>
          <p:nvSpPr>
            <p:cNvPr id="1149" name="How to meet special communication needs in urban areas"/>
            <p:cNvSpPr txBox="1"/>
            <p:nvPr/>
          </p:nvSpPr>
          <p:spPr>
            <a:xfrm>
              <a:off x="3057040" y="3614697"/>
              <a:ext cx="18320720" cy="131081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400" cap="all">
                  <a:solidFill>
                    <a:srgbClr val="002135"/>
                  </a:solidFill>
                </a:defRPr>
              </a:lvl1pPr>
            </a:lstStyle>
            <a:p>
              <a:r>
                <a:rPr lang="hi-IN" sz="6000" dirty="0">
                  <a:solidFill>
                    <a:schemeClr val="bg1"/>
                  </a:solidFill>
                </a:rPr>
                <a:t>शहरी क्षेत्रों में संचार की विशेष आवश्यकताओं को कैसे पूरा करें।</a:t>
              </a:r>
            </a:p>
          </p:txBody>
        </p:sp>
      </p:grpSp>
      <p:sp>
        <p:nvSpPr>
          <p:cNvPr id="1154" name="RESPIRATORY…"/>
          <p:cNvSpPr txBox="1"/>
          <p:nvPr/>
        </p:nvSpPr>
        <p:spPr>
          <a:xfrm>
            <a:off x="2727041" y="8907259"/>
            <a:ext cx="3565079"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lang="hi-IN" sz="4800" dirty="0">
                <a:solidFill>
                  <a:schemeClr val="bg1"/>
                </a:solidFill>
              </a:rPr>
              <a:t>सक्रिय समर्थन</a:t>
            </a:r>
          </a:p>
        </p:txBody>
      </p:sp>
      <p:pic>
        <p:nvPicPr>
          <p:cNvPr id="12" name="Picture 11">
            <a:extLst>
              <a:ext uri="{FF2B5EF4-FFF2-40B4-BE49-F238E27FC236}">
                <a16:creationId xmlns:a16="http://schemas.microsoft.com/office/drawing/2014/main" id="{72BFCDB4-E152-3C47-983D-1F4A5114509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68534CCF-206B-DA4A-B3BF-6A93A132A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0731790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2" name="Group"/>
          <p:cNvGrpSpPr/>
          <p:nvPr/>
        </p:nvGrpSpPr>
        <p:grpSpPr>
          <a:xfrm>
            <a:off x="1110046" y="320599"/>
            <a:ext cx="22163908" cy="1297974"/>
            <a:chOff x="-1" y="-1"/>
            <a:chExt cx="22163907" cy="1297972"/>
          </a:xfrm>
        </p:grpSpPr>
        <p:sp>
          <p:nvSpPr>
            <p:cNvPr id="1170"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71" name="Rectangle 1"/>
            <p:cNvSpPr txBox="1"/>
            <p:nvPr/>
          </p:nvSpPr>
          <p:spPr>
            <a:xfrm>
              <a:off x="883781" y="245350"/>
              <a:ext cx="20396343" cy="980392"/>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lang="hi-IN" sz="5400" dirty="0"/>
                <a:t>सक्रिय समर्थन</a:t>
              </a:r>
              <a:r>
                <a:rPr sz="5400" dirty="0"/>
                <a:t> </a:t>
              </a:r>
            </a:p>
          </p:txBody>
        </p:sp>
      </p:grpSp>
      <p:sp>
        <p:nvSpPr>
          <p:cNvPr id="1173" name="Community support should involve key stakeholders identified in the area and trained to given safe inputs and support"/>
          <p:cNvSpPr txBox="1"/>
          <p:nvPr/>
        </p:nvSpPr>
        <p:spPr>
          <a:xfrm>
            <a:off x="1110046" y="2011917"/>
            <a:ext cx="22605889"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300" b="0">
                <a:solidFill>
                  <a:srgbClr val="FFFFFF"/>
                </a:solidFill>
                <a:effectLst>
                  <a:outerShdw blurRad="38100" dist="19050" dir="2700000" rotWithShape="0">
                    <a:srgbClr val="000000">
                      <a:alpha val="40000"/>
                    </a:srgbClr>
                  </a:outerShdw>
                </a:effectLst>
              </a:defRPr>
            </a:lvl1pPr>
          </a:lstStyle>
          <a:p>
            <a:pPr defTabSz="457200">
              <a:defRPr b="0">
                <a:solidFill>
                  <a:srgbClr val="FFFFFF"/>
                </a:solidFill>
              </a:defRPr>
            </a:pPr>
            <a:r>
              <a:rPr lang="hi-IN" sz="4400" dirty="0">
                <a:solidFill>
                  <a:schemeClr val="tx1"/>
                </a:solidFill>
              </a:rPr>
              <a:t>समुदाय के समर्थन एवं सहयोग हेतु क्षेत्र में पहचाने जाने वाले चिन्हित मुख्य हितधारकों को शामिल करना चाहिए और उन्हें सुरक्षित इनपुट देने</a:t>
            </a:r>
            <a:r>
              <a:rPr lang="en-US" sz="4400" dirty="0">
                <a:solidFill>
                  <a:schemeClr val="tx1"/>
                </a:solidFill>
              </a:rPr>
              <a:t> </a:t>
            </a:r>
            <a:r>
              <a:rPr lang="hi-IN" sz="4400" dirty="0">
                <a:solidFill>
                  <a:schemeClr val="tx1"/>
                </a:solidFill>
              </a:rPr>
              <a:t>और सहयोग करने के लिए प्रशिक्षित किया जाना चाहिए।</a:t>
            </a:r>
          </a:p>
        </p:txBody>
      </p:sp>
      <p:sp>
        <p:nvSpPr>
          <p:cNvPr id="1174" name="Rounded Rectangle"/>
          <p:cNvSpPr/>
          <p:nvPr/>
        </p:nvSpPr>
        <p:spPr>
          <a:xfrm>
            <a:off x="1110046" y="3824992"/>
            <a:ext cx="22605889" cy="9891008"/>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75" name="Rectangle 1"/>
          <p:cNvSpPr txBox="1"/>
          <p:nvPr/>
        </p:nvSpPr>
        <p:spPr>
          <a:xfrm>
            <a:off x="7481096" y="3824994"/>
            <a:ext cx="9421806"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6000"/>
            </a:lvl1pPr>
          </a:lstStyle>
          <a:p>
            <a:r>
              <a:rPr lang="hi-IN" dirty="0">
                <a:solidFill>
                  <a:schemeClr val="bg1"/>
                </a:solidFill>
              </a:rPr>
              <a:t>समुदाय के सदस्यों को सलाह दें </a:t>
            </a:r>
          </a:p>
        </p:txBody>
      </p:sp>
      <p:sp>
        <p:nvSpPr>
          <p:cNvPr id="1176" name="Rectangle 2"/>
          <p:cNvSpPr txBox="1"/>
          <p:nvPr/>
        </p:nvSpPr>
        <p:spPr>
          <a:xfrm>
            <a:off x="1993828" y="4939362"/>
            <a:ext cx="21168830" cy="7025509"/>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marL="228600" indent="-228600" algn="l" defTabSz="914400">
              <a:lnSpc>
                <a:spcPct val="90000"/>
              </a:lnSpc>
              <a:spcBef>
                <a:spcPts val="1200"/>
              </a:spcBef>
              <a:buSzPct val="100000"/>
              <a:buFont typeface="Arial"/>
              <a:buChar char="•"/>
              <a:defRPr sz="4000" b="0"/>
            </a:pPr>
            <a:r>
              <a:rPr lang="hi-IN" sz="4400" b="0" dirty="0">
                <a:latin typeface="Kruti Dev 010" pitchFamily="2" charset="0"/>
              </a:rPr>
              <a:t>स्थानीय नगरपालिका द्वारा स्थापित की गई सामुदायिक हेल्प-डेस्क का सहयोग करने के लिए स्वयं-सेवा/</a:t>
            </a:r>
            <a:r>
              <a:rPr lang="en-US" sz="4000" dirty="0"/>
              <a:t>Volunteer</a:t>
            </a:r>
            <a:r>
              <a:rPr lang="en-GB" sz="4000" dirty="0"/>
              <a:t> </a:t>
            </a:r>
            <a:r>
              <a:rPr lang="hi-IN" sz="4400" b="0" dirty="0">
                <a:latin typeface="Kruti Dev 010" pitchFamily="2" charset="0"/>
              </a:rPr>
              <a:t>करें।</a:t>
            </a:r>
            <a:endParaRPr sz="4800" dirty="0"/>
          </a:p>
          <a:p>
            <a:pPr marL="228600" indent="-228600" algn="l" defTabSz="914400">
              <a:lnSpc>
                <a:spcPct val="90000"/>
              </a:lnSpc>
              <a:spcBef>
                <a:spcPts val="1200"/>
              </a:spcBef>
              <a:buSzPct val="100000"/>
              <a:buFont typeface="Arial"/>
              <a:buChar char="•"/>
              <a:defRPr sz="4000" b="0"/>
            </a:pPr>
            <a:r>
              <a:rPr lang="hi-IN" sz="4400" dirty="0"/>
              <a:t>पुन:  उपयोग किये जा सकने वाले फेस कवर तैयार करने और  समुदाय में वितरित करने के कार्य में सहयोग करें, यह सुनिश्चित करें कि मास्क उन लोगों को दिया जाए जिन्हें सबसे अधिक आवश्यकता है। वितरण के दौरान फेस कवर प्रबंधन के बारे में भी समझाएं </a:t>
            </a:r>
            <a:endParaRPr lang="en-US" sz="4400" dirty="0"/>
          </a:p>
          <a:p>
            <a:pPr marL="228600" indent="-228600" algn="l" defTabSz="914400">
              <a:lnSpc>
                <a:spcPct val="90000"/>
              </a:lnSpc>
              <a:spcBef>
                <a:spcPts val="1200"/>
              </a:spcBef>
              <a:buSzPct val="100000"/>
              <a:buFont typeface="Arial"/>
              <a:buChar char="•"/>
              <a:defRPr sz="4000" b="0"/>
            </a:pPr>
            <a:r>
              <a:rPr lang="hi-IN" sz="4400" dirty="0"/>
              <a:t>सामुदायिक प्रतिनिधि नगर निगम द्वारा हैंडवाशिंग स्टेशन की स्थापना करना, नियमित सामुदायिक सफाई और कीटाणुशोधन किया जाना सुनिश्चित करें</a:t>
            </a:r>
            <a:endParaRPr sz="4800" dirty="0"/>
          </a:p>
          <a:p>
            <a:pPr marL="228600" indent="-228600" algn="just" defTabSz="457200">
              <a:lnSpc>
                <a:spcPts val="4600"/>
              </a:lnSpc>
              <a:buSzPct val="100000"/>
              <a:buChar char="•"/>
              <a:defRPr b="0"/>
            </a:pPr>
            <a:r>
              <a:rPr lang="hi-IN" sz="4400" dirty="0"/>
              <a:t>स्थानीय राजनेताओं और धर्मगुरूओं को शामिल करें तथा उनके माध्यम से सूचनाएं दें। </a:t>
            </a:r>
          </a:p>
          <a:p>
            <a:pPr marL="228600" indent="-228600" algn="just" defTabSz="457200">
              <a:lnSpc>
                <a:spcPts val="4600"/>
              </a:lnSpc>
              <a:buSzPct val="100000"/>
              <a:buChar char="•"/>
              <a:defRPr b="0"/>
            </a:pPr>
            <a:r>
              <a:rPr lang="hi-IN" sz="4400" dirty="0"/>
              <a:t>सामान्य आवश्यक सेवाओं जैसे कचरा गाड़ी, दूध आपूर्ति गाड़ी के माध्यम से सूचनाएं दें।</a:t>
            </a:r>
          </a:p>
          <a:p>
            <a:pPr marL="228600" indent="-228600" algn="just" defTabSz="457200">
              <a:lnSpc>
                <a:spcPts val="4600"/>
              </a:lnSpc>
              <a:buSzPct val="100000"/>
              <a:buChar char="•"/>
              <a:defRPr b="0"/>
            </a:pPr>
            <a:r>
              <a:rPr lang="hi-IN" sz="4400" dirty="0"/>
              <a:t>ब्लीच/सोडियम हाइपोक्लोराइट सॉल्यूशन का फ्री वितरण करने और किटाणुनाशक का प्रयोग करने के बारे में समुदाय के साथ योजना बनाऐं।</a:t>
            </a:r>
          </a:p>
        </p:txBody>
      </p:sp>
    </p:spTree>
    <p:extLst>
      <p:ext uri="{BB962C8B-B14F-4D97-AF65-F5344CB8AC3E}">
        <p14:creationId xmlns:p14="http://schemas.microsoft.com/office/powerpoint/2010/main" val="23356797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3" name="Group"/>
          <p:cNvGrpSpPr/>
          <p:nvPr/>
        </p:nvGrpSpPr>
        <p:grpSpPr>
          <a:xfrm>
            <a:off x="1110046" y="320599"/>
            <a:ext cx="22163908" cy="1297974"/>
            <a:chOff x="-1" y="-1"/>
            <a:chExt cx="22163907" cy="1297972"/>
          </a:xfrm>
        </p:grpSpPr>
        <p:sp>
          <p:nvSpPr>
            <p:cNvPr id="1181"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82" name="Rectangle 1"/>
            <p:cNvSpPr txBox="1"/>
            <p:nvPr/>
          </p:nvSpPr>
          <p:spPr>
            <a:xfrm>
              <a:off x="883781" y="245350"/>
              <a:ext cx="20396343" cy="914604"/>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lang="hi-IN" dirty="0"/>
                <a:t>सक्रिय समर्थन</a:t>
              </a:r>
              <a:r>
                <a:rPr dirty="0"/>
                <a:t> </a:t>
              </a:r>
            </a:p>
          </p:txBody>
        </p:sp>
      </p:grpSp>
      <p:sp>
        <p:nvSpPr>
          <p:cNvPr id="1184" name="Remember urban areas are densely populated with limited health staff. You need to develop community support to…"/>
          <p:cNvSpPr txBox="1"/>
          <p:nvPr/>
        </p:nvSpPr>
        <p:spPr>
          <a:xfrm>
            <a:off x="866272" y="2046627"/>
            <a:ext cx="22600185"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b="0">
                <a:solidFill>
                  <a:srgbClr val="FFFFFF"/>
                </a:solidFill>
              </a:defRPr>
            </a:pPr>
            <a:r>
              <a:rPr lang="hi-IN" sz="4800" dirty="0">
                <a:solidFill>
                  <a:schemeClr val="tx1"/>
                </a:solidFill>
              </a:rPr>
              <a:t>याद रखें कि शहरी क्षेत्रों में घनी आबादी होती है और सीमित स्वास्थ्य कर्मचारी होते हैं। सभी को और अपने आप को सुरक्षित रखने के</a:t>
            </a:r>
            <a:r>
              <a:rPr lang="en-US" sz="4800" dirty="0">
                <a:solidFill>
                  <a:schemeClr val="tx1"/>
                </a:solidFill>
              </a:rPr>
              <a:t> </a:t>
            </a:r>
            <a:r>
              <a:rPr lang="hi-IN" sz="4800" dirty="0">
                <a:solidFill>
                  <a:schemeClr val="tx1"/>
                </a:solidFill>
              </a:rPr>
              <a:t>लिए सामुदायिक सहयोग विकसित करने की आवश्यकता है।</a:t>
            </a:r>
          </a:p>
        </p:txBody>
      </p:sp>
      <p:sp>
        <p:nvSpPr>
          <p:cNvPr id="1185" name="Rounded Rectangle"/>
          <p:cNvSpPr/>
          <p:nvPr/>
        </p:nvSpPr>
        <p:spPr>
          <a:xfrm>
            <a:off x="1110046" y="4354968"/>
            <a:ext cx="22163908" cy="8507592"/>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86" name="Rectangle 7"/>
          <p:cNvSpPr txBox="1"/>
          <p:nvPr/>
        </p:nvSpPr>
        <p:spPr>
          <a:xfrm>
            <a:off x="2167128" y="5111355"/>
            <a:ext cx="20049743" cy="6863413"/>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marL="381000" indent="-381000" algn="just" defTabSz="457200">
              <a:buSzPct val="100000"/>
              <a:buChar char="•"/>
              <a:defRPr b="0"/>
            </a:pPr>
            <a:r>
              <a:rPr lang="hi-IN" sz="4400" dirty="0"/>
              <a:t>समुदाय में अधिक जोखिम वाले समूहों को चिन्हित करें और उन्हें संक्रमण से बचाने के लिए उन्हें अलग रहने/ </a:t>
            </a:r>
            <a:r>
              <a:rPr lang="en-US" sz="4400" dirty="0"/>
              <a:t>Isolate </a:t>
            </a:r>
            <a:r>
              <a:rPr lang="hi-IN" sz="4400" dirty="0"/>
              <a:t>में मदद करें।</a:t>
            </a:r>
          </a:p>
          <a:p>
            <a:pPr marL="381000" indent="-381000" algn="just" defTabSz="457200">
              <a:buSzPct val="100000"/>
              <a:buChar char="•"/>
              <a:defRPr b="0"/>
            </a:pPr>
            <a:r>
              <a:rPr lang="hi-IN" sz="4400" dirty="0"/>
              <a:t>सरकारी सेवाओं के सम्पर्क में रहें, जैसे मध्याहन भोजन बच्चों के घर पर पहुंचाना।</a:t>
            </a:r>
          </a:p>
          <a:p>
            <a:pPr marL="381000" indent="-381000" algn="just" defTabSz="457200">
              <a:buSzPct val="100000"/>
              <a:buChar char="•"/>
              <a:defRPr b="0"/>
            </a:pPr>
            <a:r>
              <a:rPr lang="hi-IN" sz="4400" dirty="0"/>
              <a:t>प्रभावशाली व्यक्तियों से सम्पर्क में रहें, जो जागरूक करने, निगरानी करने और जिन लोगों को संक्रमित होने की संभावना है उनकी पहचान/चिन्हित करने में तथा उन्हें रेफर करने के लिए रिपोर्ट करने में आपकी मदद कर सकते हैं।</a:t>
            </a:r>
          </a:p>
          <a:p>
            <a:pPr marL="381000" indent="-381000" algn="just" defTabSz="457200">
              <a:buSzPct val="100000"/>
              <a:buChar char="•"/>
              <a:defRPr b="0"/>
            </a:pPr>
            <a:r>
              <a:rPr lang="hi-IN" sz="4400" dirty="0"/>
              <a:t>तालाबंदी के दौरान प्रोटोकॉल का पालन होना सुनिश्चित करने के लिए समुदाय स्तरीय कैडर/संवर्ग को प्रशिक्षित किया जाना चाहिए।</a:t>
            </a:r>
          </a:p>
          <a:p>
            <a:pPr marL="381000" indent="-381000" algn="just" defTabSz="457200">
              <a:buSzPct val="100000"/>
              <a:buChar char="•"/>
              <a:defRPr b="0"/>
            </a:pPr>
            <a:r>
              <a:rPr lang="hi-IN" sz="4400" dirty="0"/>
              <a:t>अलग-थलग रखने की सुविधा/</a:t>
            </a:r>
            <a:r>
              <a:rPr lang="en-US" sz="4400" dirty="0"/>
              <a:t>Quarantine Facility </a:t>
            </a:r>
            <a:r>
              <a:rPr lang="hi-IN" sz="4400" dirty="0"/>
              <a:t>बनाने के लिए समुदाय स्तरीय भवन को चिन्हित करके रखना होगा</a:t>
            </a:r>
          </a:p>
        </p:txBody>
      </p:sp>
      <p:sp>
        <p:nvSpPr>
          <p:cNvPr id="2" name="Slide Number Placeholder 1">
            <a:extLst>
              <a:ext uri="{FF2B5EF4-FFF2-40B4-BE49-F238E27FC236}">
                <a16:creationId xmlns:a16="http://schemas.microsoft.com/office/drawing/2014/main" id="{1E681EDE-8749-8542-9B31-708312E2C608}"/>
              </a:ext>
            </a:extLst>
          </p:cNvPr>
          <p:cNvSpPr>
            <a:spLocks noGrp="1"/>
          </p:cNvSpPr>
          <p:nvPr>
            <p:ph type="sldNum" sz="quarter" idx="2"/>
          </p:nvPr>
        </p:nvSpPr>
        <p:spPr/>
        <p:txBody>
          <a:bodyPr/>
          <a:lstStyle/>
          <a:p>
            <a:fld id="{86CB4B4D-7CA3-9044-876B-883B54F8677D}" type="slidenum">
              <a:rPr lang="en-IN" smtClean="0"/>
              <a:pPr/>
              <a:t>46</a:t>
            </a:fld>
            <a:endParaRPr lang="en-IN"/>
          </a:p>
        </p:txBody>
      </p:sp>
      <p:pic>
        <p:nvPicPr>
          <p:cNvPr id="9" name="Picture 8">
            <a:extLst>
              <a:ext uri="{FF2B5EF4-FFF2-40B4-BE49-F238E27FC236}">
                <a16:creationId xmlns:a16="http://schemas.microsoft.com/office/drawing/2014/main" id="{4E9E716F-762A-A047-BFE3-5D0D31993AC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29650" y="13065101"/>
            <a:ext cx="1488607" cy="487823"/>
          </a:xfrm>
          <a:prstGeom prst="rect">
            <a:avLst/>
          </a:prstGeom>
        </p:spPr>
      </p:pic>
      <p:pic>
        <p:nvPicPr>
          <p:cNvPr id="10" name="Picture 9">
            <a:extLst>
              <a:ext uri="{FF2B5EF4-FFF2-40B4-BE49-F238E27FC236}">
                <a16:creationId xmlns:a16="http://schemas.microsoft.com/office/drawing/2014/main" id="{5BB9E679-5CE6-064C-9604-B1FCB409BC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79091018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3" name="Group"/>
          <p:cNvGrpSpPr/>
          <p:nvPr/>
        </p:nvGrpSpPr>
        <p:grpSpPr>
          <a:xfrm>
            <a:off x="750818" y="378942"/>
            <a:ext cx="22163908" cy="1297974"/>
            <a:chOff x="-1" y="-1"/>
            <a:chExt cx="22163907" cy="1297972"/>
          </a:xfrm>
        </p:grpSpPr>
        <p:sp>
          <p:nvSpPr>
            <p:cNvPr id="1191" name="Rounded Rectangle"/>
            <p:cNvSpPr/>
            <p:nvPr/>
          </p:nvSpPr>
          <p:spPr>
            <a:xfrm>
              <a:off x="-1" y="-1"/>
              <a:ext cx="22163907" cy="1297972"/>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92" name="Rectangle 1"/>
            <p:cNvSpPr txBox="1"/>
            <p:nvPr/>
          </p:nvSpPr>
          <p:spPr>
            <a:xfrm>
              <a:off x="883781" y="245350"/>
              <a:ext cx="20396343" cy="914604"/>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lang="hi-IN" dirty="0"/>
                <a:t>सुरक्षित व्यवहारों का पालन करना</a:t>
              </a:r>
            </a:p>
          </p:txBody>
        </p:sp>
      </p:grpSp>
      <p:sp>
        <p:nvSpPr>
          <p:cNvPr id="1194" name="Remember many daily wage / unorganized sector workers with severe economic hardship would go to work despite…"/>
          <p:cNvSpPr txBox="1"/>
          <p:nvPr/>
        </p:nvSpPr>
        <p:spPr>
          <a:xfrm>
            <a:off x="750817" y="2071869"/>
            <a:ext cx="22163909"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b="0">
                <a:solidFill>
                  <a:srgbClr val="FFFFFF"/>
                </a:solidFill>
              </a:defRPr>
            </a:pPr>
            <a:r>
              <a:rPr lang="hi-IN" sz="4800" dirty="0">
                <a:solidFill>
                  <a:schemeClr val="tx1"/>
                </a:solidFill>
              </a:rPr>
              <a:t>याद रखें कि कई दैनिक वेतनभोगी/असंगठित क्षेत्र के श्रमिक गंभीर आर्थिक परेशानी </a:t>
            </a:r>
          </a:p>
          <a:p>
            <a:pPr defTabSz="457200">
              <a:defRPr b="0">
                <a:solidFill>
                  <a:srgbClr val="FFFFFF"/>
                </a:solidFill>
              </a:defRPr>
            </a:pPr>
            <a:r>
              <a:rPr lang="hi-IN" sz="4800" dirty="0">
                <a:solidFill>
                  <a:schemeClr val="tx1"/>
                </a:solidFill>
              </a:rPr>
              <a:t>के कारण प्रतिबंधों के बावजूद काम पर जाते हैं।</a:t>
            </a:r>
          </a:p>
        </p:txBody>
      </p:sp>
      <p:sp>
        <p:nvSpPr>
          <p:cNvPr id="1195" name="Rounded Rectangle"/>
          <p:cNvSpPr/>
          <p:nvPr/>
        </p:nvSpPr>
        <p:spPr>
          <a:xfrm>
            <a:off x="930431" y="4046740"/>
            <a:ext cx="22523136" cy="9010411"/>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96" name="Rectangle 2"/>
          <p:cNvSpPr txBox="1"/>
          <p:nvPr/>
        </p:nvSpPr>
        <p:spPr>
          <a:xfrm>
            <a:off x="1551936" y="4350509"/>
            <a:ext cx="21280125" cy="7909982"/>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algn="just" defTabSz="457200">
              <a:lnSpc>
                <a:spcPct val="150000"/>
              </a:lnSpc>
              <a:buSzPct val="100000"/>
              <a:defRPr b="0"/>
            </a:pPr>
            <a:r>
              <a:rPr lang="hi-IN" sz="3800" dirty="0"/>
              <a:t>मजदूरों, दूसरों के घर पर काम करने वाली महिलाओं, आश्रय गृह प्रवासियों और दिहाड़ी/दैनिक वेतनभोगियों जैसे लोगों के समूहों तक पहुंचें और उन्हें निम्नलिखित का पालन करने की सलाह दें:</a:t>
            </a:r>
          </a:p>
          <a:p>
            <a:pPr marL="381000" indent="-381000" algn="just" defTabSz="457200">
              <a:lnSpc>
                <a:spcPct val="150000"/>
              </a:lnSpc>
              <a:buSzPct val="100000"/>
              <a:buChar char="•"/>
              <a:defRPr b="0"/>
            </a:pPr>
            <a:r>
              <a:rPr lang="hi-IN" sz="3800" dirty="0"/>
              <a:t>बार-बार साबुन और पानी से 20 सेकण्ड तक हाथ धोयें। विशेषकर कहीं बाहर से आने के बाद, खाना खाने से पहले और शौचालय का इस्तेमाल करने के बाद</a:t>
            </a:r>
          </a:p>
          <a:p>
            <a:pPr marL="381000" indent="-381000" algn="just" defTabSz="457200">
              <a:lnSpc>
                <a:spcPct val="150000"/>
              </a:lnSpc>
              <a:buSzPct val="100000"/>
              <a:buChar char="•"/>
              <a:defRPr b="0"/>
            </a:pPr>
            <a:r>
              <a:rPr lang="hi-IN" sz="3800" dirty="0"/>
              <a:t>बाहर से आने के बाद कपड़े बदलें और यदि संभव है तो साबुन से नहायें। अपनी आंखें, नाक और मुंह छूने से बचें।</a:t>
            </a:r>
          </a:p>
          <a:p>
            <a:pPr marL="381000" indent="-381000" algn="just" defTabSz="457200">
              <a:lnSpc>
                <a:spcPct val="150000"/>
              </a:lnSpc>
              <a:buSzPct val="100000"/>
              <a:buChar char="•"/>
              <a:defRPr b="0"/>
            </a:pPr>
            <a:r>
              <a:rPr lang="hi-IN" sz="3800" dirty="0"/>
              <a:t>यहां-वहां न थूकें  और थूकने के लिए केवल वॉश बेसिन या थूकदान का प्रयोग करें।</a:t>
            </a:r>
          </a:p>
          <a:p>
            <a:pPr marL="381000" indent="-381000" algn="just" defTabSz="457200">
              <a:lnSpc>
                <a:spcPct val="150000"/>
              </a:lnSpc>
              <a:buSzPct val="100000"/>
              <a:buChar char="•"/>
              <a:defRPr b="0"/>
            </a:pPr>
            <a:r>
              <a:rPr lang="hi-IN" sz="3800" dirty="0"/>
              <a:t>अपनी दूरी दूसरे लोगों से कम से कम 1 मीटर बनाकर रखें।</a:t>
            </a:r>
          </a:p>
          <a:p>
            <a:pPr marL="381000" indent="-381000" algn="just" defTabSz="457200">
              <a:lnSpc>
                <a:spcPct val="150000"/>
              </a:lnSpc>
              <a:buSzPct val="100000"/>
              <a:buChar char="•"/>
              <a:defRPr b="0"/>
            </a:pPr>
            <a:r>
              <a:rPr lang="hi-IN" sz="3800" dirty="0"/>
              <a:t>यदि बुखार, खांसी या सांस लेने में परेशानी है या कोई जानकारी चाहिए तो हेल्प डेस्क/स्वास्थ्य इकाई में सम्पर्क करें।</a:t>
            </a:r>
          </a:p>
        </p:txBody>
      </p:sp>
      <p:sp>
        <p:nvSpPr>
          <p:cNvPr id="2" name="Slide Number Placeholder 1">
            <a:extLst>
              <a:ext uri="{FF2B5EF4-FFF2-40B4-BE49-F238E27FC236}">
                <a16:creationId xmlns:a16="http://schemas.microsoft.com/office/drawing/2014/main" id="{B8DDBAAB-A1B3-3246-94AB-B6849923EB92}"/>
              </a:ext>
            </a:extLst>
          </p:cNvPr>
          <p:cNvSpPr>
            <a:spLocks noGrp="1"/>
          </p:cNvSpPr>
          <p:nvPr>
            <p:ph type="sldNum" sz="quarter" idx="2"/>
          </p:nvPr>
        </p:nvSpPr>
        <p:spPr/>
        <p:txBody>
          <a:bodyPr/>
          <a:lstStyle/>
          <a:p>
            <a:fld id="{86CB4B4D-7CA3-9044-876B-883B54F8677D}" type="slidenum">
              <a:rPr lang="en-IN" smtClean="0"/>
              <a:pPr/>
              <a:t>47</a:t>
            </a:fld>
            <a:endParaRPr lang="en-IN"/>
          </a:p>
        </p:txBody>
      </p:sp>
    </p:spTree>
    <p:extLst>
      <p:ext uri="{BB962C8B-B14F-4D97-AF65-F5344CB8AC3E}">
        <p14:creationId xmlns:p14="http://schemas.microsoft.com/office/powerpoint/2010/main" val="42612514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3" name="Group"/>
          <p:cNvGrpSpPr/>
          <p:nvPr/>
        </p:nvGrpSpPr>
        <p:grpSpPr>
          <a:xfrm>
            <a:off x="1110046" y="320599"/>
            <a:ext cx="22163908" cy="1297974"/>
            <a:chOff x="-1" y="-1"/>
            <a:chExt cx="22163907" cy="1297972"/>
          </a:xfrm>
        </p:grpSpPr>
        <p:sp>
          <p:nvSpPr>
            <p:cNvPr id="1201" name="Rounded Rectangle"/>
            <p:cNvSpPr/>
            <p:nvPr/>
          </p:nvSpPr>
          <p:spPr>
            <a:xfrm>
              <a:off x="-1" y="-1"/>
              <a:ext cx="22163907" cy="1297972"/>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202" name="Rectangle 1"/>
            <p:cNvSpPr txBox="1"/>
            <p:nvPr/>
          </p:nvSpPr>
          <p:spPr>
            <a:xfrm>
              <a:off x="883781" y="245350"/>
              <a:ext cx="20396343" cy="914604"/>
            </a:xfrm>
            <a:prstGeom prst="rect">
              <a:avLst/>
            </a:prstGeom>
            <a:solidFill>
              <a:schemeClr val="bg1">
                <a:lumMod val="85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lang="hi-IN" dirty="0"/>
                <a:t>बहिष्कार/लांछन/कलंक एवं भेदभाव</a:t>
              </a:r>
            </a:p>
          </p:txBody>
        </p:sp>
      </p:grpSp>
      <p:sp>
        <p:nvSpPr>
          <p:cNvPr id="1204" name="Remember urban areas are densely populated with limited health staff. You need to develop community support to…"/>
          <p:cNvSpPr txBox="1"/>
          <p:nvPr/>
        </p:nvSpPr>
        <p:spPr>
          <a:xfrm>
            <a:off x="832609" y="1751719"/>
            <a:ext cx="2271878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457200">
              <a:defRPr b="0">
                <a:solidFill>
                  <a:srgbClr val="FFFFFF"/>
                </a:solidFill>
              </a:defRPr>
            </a:pPr>
            <a:r>
              <a:rPr lang="hi-IN" sz="4800" dirty="0">
                <a:solidFill>
                  <a:schemeClr val="tx1"/>
                </a:solidFill>
              </a:rPr>
              <a:t>याद रखें कि शहरी क्षेत्रों में घनी आबादी होती है और सीमित स्वास्थ्य कर्मचारी होते हैं। सभी को और अपने आप को</a:t>
            </a:r>
            <a:r>
              <a:rPr lang="en-US" sz="4800" dirty="0">
                <a:solidFill>
                  <a:schemeClr val="tx1"/>
                </a:solidFill>
              </a:rPr>
              <a:t> </a:t>
            </a:r>
            <a:r>
              <a:rPr lang="hi-IN" sz="4800" dirty="0">
                <a:solidFill>
                  <a:schemeClr val="tx1"/>
                </a:solidFill>
              </a:rPr>
              <a:t>सुरक्षित रखने के लिए सामुदायिक सहयोग विकसित करने की आवश्यकता है।</a:t>
            </a:r>
          </a:p>
        </p:txBody>
      </p:sp>
      <p:sp>
        <p:nvSpPr>
          <p:cNvPr id="1205" name="Rounded Rectangle"/>
          <p:cNvSpPr/>
          <p:nvPr/>
        </p:nvSpPr>
        <p:spPr>
          <a:xfrm>
            <a:off x="1110047" y="3648792"/>
            <a:ext cx="22163908" cy="9152807"/>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206" name="Rectangle 6"/>
          <p:cNvSpPr txBox="1"/>
          <p:nvPr/>
        </p:nvSpPr>
        <p:spPr>
          <a:xfrm>
            <a:off x="2214761" y="3803173"/>
            <a:ext cx="19748914"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800"/>
            </a:lvl1pPr>
          </a:lstStyle>
          <a:p>
            <a:r>
              <a:rPr lang="hi-IN" dirty="0">
                <a:solidFill>
                  <a:schemeClr val="bg1"/>
                </a:solidFill>
              </a:rPr>
              <a:t>निवासी/आवासी कल्याण एसोसिएशन</a:t>
            </a:r>
            <a:endParaRPr b="0" dirty="0">
              <a:solidFill>
                <a:schemeClr val="bg1"/>
              </a:solidFill>
            </a:endParaRPr>
          </a:p>
        </p:txBody>
      </p:sp>
      <p:sp>
        <p:nvSpPr>
          <p:cNvPr id="1207" name="Many of the societies have stopped maids and other helpers from entering. While this is correct as this will keep people at home, the way of managing this distancing is stigmatizing…"/>
          <p:cNvSpPr txBox="1"/>
          <p:nvPr/>
        </p:nvSpPr>
        <p:spPr>
          <a:xfrm>
            <a:off x="1664317" y="4926217"/>
            <a:ext cx="21283966" cy="6923881"/>
          </a:xfrm>
          <a:prstGeom prst="round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spAutoFit/>
          </a:bodyPr>
          <a:lstStyle/>
          <a:p>
            <a:pPr marL="381000" indent="-381000" algn="just" defTabSz="457200">
              <a:buSzPct val="100000"/>
              <a:buChar char="•"/>
              <a:defRPr b="0"/>
            </a:pPr>
            <a:r>
              <a:rPr lang="hi-IN" sz="4000" dirty="0"/>
              <a:t>बहुत सारी सोसायटी ने घर का काम करने आने वाली महिलाओं और अन्य सहायकों के प्रवेश पर रोक लगा दी है। हालांकि यह सही है क्योंकि इस कार्यवाही के वजह से लोग घर रहेंगे, यह दूरी जिस तरीके से बनाई जा रही है वह बहिष्कार/कलंक/लांछन है। </a:t>
            </a:r>
          </a:p>
          <a:p>
            <a:pPr marL="381000" indent="-381000" algn="just" defTabSz="457200">
              <a:buSzPct val="100000"/>
              <a:buChar char="•"/>
              <a:defRPr b="0"/>
            </a:pPr>
            <a:r>
              <a:rPr lang="hi-IN" sz="4000" dirty="0"/>
              <a:t>शब्द जैसे "वे इस बीमारी को हम तक लायेंगे’’] "उनके कारण बीमारी फैलेगी’’ आदि बहिष्कार/कलंक/लांछन है।</a:t>
            </a:r>
          </a:p>
          <a:p>
            <a:pPr marL="381000" indent="-381000" algn="just" defTabSz="457200">
              <a:buSzPct val="100000"/>
              <a:buChar char="•"/>
              <a:defRPr b="0"/>
            </a:pPr>
            <a:r>
              <a:rPr lang="hi-IN" sz="4000" dirty="0"/>
              <a:t>लोगों को संवेदनशील बनाने के लिए क्षेत्र के स्थानीय प्रभावशाली व्यक्तियों और मुख्य निर्णयकर्ताओं के साथ काम करें</a:t>
            </a:r>
          </a:p>
          <a:p>
            <a:pPr marL="381000" indent="-381000" algn="just" defTabSz="457200">
              <a:buSzPct val="100000"/>
              <a:buChar char="•"/>
              <a:defRPr b="0"/>
            </a:pPr>
            <a:r>
              <a:rPr lang="hi-IN" sz="4000" dirty="0"/>
              <a:t>संवेदनशील करने के लिए मास मीडिया वीडियो क्लिप का उपयोग करें।</a:t>
            </a:r>
          </a:p>
          <a:p>
            <a:pPr marL="381000" indent="-381000" algn="just" defTabSz="457200">
              <a:buSzPct val="100000"/>
              <a:buChar char="•"/>
              <a:defRPr b="0"/>
            </a:pPr>
            <a:r>
              <a:rPr lang="hi-IN" sz="4000" dirty="0"/>
              <a:t>सरकारी आदेशों का उपयोग यह दिखाने के लिए करें कि हाउसिंग सोसायटियों को कार साफ करने वालों, घर पर काम करने आने वाले अन्य सहायकों आदि के साथ भेदभाव क्यों नहीं करना चाहिए।</a:t>
            </a:r>
          </a:p>
        </p:txBody>
      </p:sp>
      <p:sp>
        <p:nvSpPr>
          <p:cNvPr id="2" name="Slide Number Placeholder 1">
            <a:extLst>
              <a:ext uri="{FF2B5EF4-FFF2-40B4-BE49-F238E27FC236}">
                <a16:creationId xmlns:a16="http://schemas.microsoft.com/office/drawing/2014/main" id="{D7068474-E442-5646-BADC-793D5BD41740}"/>
              </a:ext>
            </a:extLst>
          </p:cNvPr>
          <p:cNvSpPr>
            <a:spLocks noGrp="1"/>
          </p:cNvSpPr>
          <p:nvPr>
            <p:ph type="sldNum" sz="quarter" idx="2"/>
          </p:nvPr>
        </p:nvSpPr>
        <p:spPr/>
        <p:txBody>
          <a:bodyPr/>
          <a:lstStyle/>
          <a:p>
            <a:fld id="{86CB4B4D-7CA3-9044-876B-883B54F8677D}" type="slidenum">
              <a:rPr lang="en-IN" smtClean="0"/>
              <a:pPr/>
              <a:t>48</a:t>
            </a:fld>
            <a:endParaRPr lang="en-IN"/>
          </a:p>
        </p:txBody>
      </p:sp>
    </p:spTree>
    <p:extLst>
      <p:ext uri="{BB962C8B-B14F-4D97-AF65-F5344CB8AC3E}">
        <p14:creationId xmlns:p14="http://schemas.microsoft.com/office/powerpoint/2010/main" val="42681762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hi-IN" sz="6400" b="0" dirty="0">
                <a:solidFill>
                  <a:schemeClr val="tx1"/>
                </a:solidFill>
                <a:latin typeface="Arial" panose="020B0604020202020204" pitchFamily="34" charset="0"/>
                <a:cs typeface="Arial" panose="020B0604020202020204" pitchFamily="34" charset="0"/>
              </a:rPr>
              <a:t>सत्र का सारांश</a:t>
            </a:r>
            <a:endParaRPr lang="en-US" sz="6400" b="0" dirty="0">
              <a:solidFill>
                <a:schemeClr val="tx1"/>
              </a:solidFill>
              <a:latin typeface="Arial" panose="020B0604020202020204" pitchFamily="34" charset="0"/>
              <a:cs typeface="Arial" panose="020B0604020202020204" pitchFamily="34" charset="0"/>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2186494"/>
            <a:ext cx="22217386" cy="1116951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2657800"/>
            <a:ext cx="20749846" cy="1022691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hi-IN" sz="5400" b="0" kern="1200" dirty="0">
                <a:solidFill>
                  <a:schemeClr val="tx1"/>
                </a:solidFill>
                <a:latin typeface="Arial" panose="020B0604020202020204" pitchFamily="34" charset="0"/>
                <a:cs typeface="Arial" panose="020B0604020202020204" pitchFamily="34" charset="0"/>
              </a:rPr>
              <a:t>शहरी समुदायों में सक्रिय सहयोग महत्वपूर्ण है। शहरी क्षेत्रों में सहायक भागीदार हो सकते हैं</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hi-IN" sz="5400" b="0" dirty="0">
                <a:solidFill>
                  <a:schemeClr val="tx1"/>
                </a:solidFill>
              </a:rPr>
              <a:t>निवासी/आवासी कल्याण एसोसिएशन</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hi-IN" sz="5400" b="0" kern="1200" dirty="0">
                <a:solidFill>
                  <a:schemeClr val="tx1"/>
                </a:solidFill>
                <a:latin typeface="Arial" panose="020B0604020202020204" pitchFamily="34" charset="0"/>
                <a:cs typeface="Arial" panose="020B0604020202020204" pitchFamily="34" charset="0"/>
              </a:rPr>
              <a:t>स्थानीय प्रभावशाली व्यक्ति</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hi-IN" sz="5400" b="0" kern="1200" dirty="0">
                <a:solidFill>
                  <a:schemeClr val="tx1"/>
                </a:solidFill>
                <a:latin typeface="Arial" panose="020B0604020202020204" pitchFamily="34" charset="0"/>
                <a:cs typeface="Arial" panose="020B0604020202020204" pitchFamily="34" charset="0"/>
              </a:rPr>
              <a:t>समुदाय आधारित स्थानीय समूह / संगठन</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hi-IN" sz="5400" b="0" kern="1200" dirty="0">
                <a:solidFill>
                  <a:schemeClr val="tx1"/>
                </a:solidFill>
                <a:latin typeface="Arial" panose="020B0604020202020204" pitchFamily="34" charset="0"/>
                <a:cs typeface="Arial" panose="020B0604020202020204" pitchFamily="34" charset="0"/>
              </a:rPr>
              <a:t>युवा समूह</a:t>
            </a:r>
            <a:endParaRPr lang="en-US"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NSS </a:t>
            </a:r>
            <a:r>
              <a:rPr lang="hi-IN" sz="5400" b="0" kern="1200" dirty="0">
                <a:solidFill>
                  <a:schemeClr val="tx1"/>
                </a:solidFill>
                <a:latin typeface="Arial" panose="020B0604020202020204" pitchFamily="34" charset="0"/>
                <a:cs typeface="Arial" panose="020B0604020202020204" pitchFamily="34" charset="0"/>
              </a:rPr>
              <a:t>वालंटियर</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hi-IN" sz="5400" b="0" kern="1200" dirty="0">
                <a:solidFill>
                  <a:schemeClr val="tx1"/>
                </a:solidFill>
                <a:latin typeface="Arial" panose="020B0604020202020204" pitchFamily="34" charset="0"/>
                <a:cs typeface="Arial" panose="020B0604020202020204" pitchFamily="34" charset="0"/>
              </a:rPr>
              <a:t>इंडियन रेड क्रॉस</a:t>
            </a:r>
            <a:r>
              <a:rPr lang="en-US" sz="5400" b="0" kern="1200" dirty="0">
                <a:solidFill>
                  <a:schemeClr val="tx1"/>
                </a:solidFill>
                <a:latin typeface="Arial" panose="020B0604020202020204" pitchFamily="34" charset="0"/>
                <a:cs typeface="Arial" panose="020B0604020202020204" pitchFamily="34" charset="0"/>
              </a:rPr>
              <a:t> </a:t>
            </a:r>
            <a:r>
              <a:rPr lang="hi-IN" sz="5400" b="0" kern="1200" dirty="0">
                <a:solidFill>
                  <a:schemeClr val="tx1"/>
                </a:solidFill>
                <a:latin typeface="Arial" panose="020B0604020202020204" pitchFamily="34" charset="0"/>
                <a:cs typeface="Arial" panose="020B0604020202020204" pitchFamily="34" charset="0"/>
              </a:rPr>
              <a:t>वालंटियर </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NYKS-</a:t>
            </a:r>
            <a:r>
              <a:rPr lang="hi-IN" sz="5400" b="0" kern="1200" dirty="0">
                <a:solidFill>
                  <a:schemeClr val="tx1"/>
                </a:solidFill>
                <a:latin typeface="Arial" panose="020B0604020202020204" pitchFamily="34" charset="0"/>
                <a:cs typeface="Arial" panose="020B0604020202020204" pitchFamily="34" charset="0"/>
              </a:rPr>
              <a:t> राष्ट्रीय युवा</a:t>
            </a:r>
            <a:r>
              <a:rPr lang="en-IN" sz="5400" b="0" kern="1200" dirty="0">
                <a:solidFill>
                  <a:schemeClr val="tx1"/>
                </a:solidFill>
                <a:latin typeface="Arial" panose="020B0604020202020204" pitchFamily="34" charset="0"/>
                <a:cs typeface="Arial" panose="020B0604020202020204" pitchFamily="34" charset="0"/>
              </a:rPr>
              <a:t> </a:t>
            </a:r>
            <a:r>
              <a:rPr lang="hi-IN" sz="5400" b="0" kern="1200" dirty="0">
                <a:solidFill>
                  <a:schemeClr val="tx1"/>
                </a:solidFill>
                <a:latin typeface="Arial" panose="020B0604020202020204" pitchFamily="34" charset="0"/>
                <a:cs typeface="Arial" panose="020B0604020202020204" pitchFamily="34" charset="0"/>
              </a:rPr>
              <a:t>वालंटियर</a:t>
            </a:r>
            <a:endParaRPr lang="en-IN" sz="5400" b="0" kern="1200" dirty="0">
              <a:solidFill>
                <a:schemeClr val="tx1"/>
              </a:solidFill>
              <a:latin typeface="Arial" panose="020B0604020202020204" pitchFamily="34" charset="0"/>
              <a:cs typeface="Arial" panose="020B0604020202020204" pitchFamily="34" charset="0"/>
            </a:endParaRP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NCC</a:t>
            </a:r>
          </a:p>
          <a:p>
            <a:pPr marL="1976438" lvl="1" indent="-1165225" algn="l" defTabSz="1828800" hangingPunct="1">
              <a:buFont typeface="Arial" panose="020B0604020202020204" pitchFamily="34" charset="0"/>
              <a:buChar char="•"/>
            </a:pPr>
            <a:r>
              <a:rPr lang="hi-IN" sz="5400" b="0" kern="1200" dirty="0">
                <a:solidFill>
                  <a:schemeClr val="tx1"/>
                </a:solidFill>
                <a:latin typeface="Arial" panose="020B0604020202020204" pitchFamily="34" charset="0"/>
                <a:cs typeface="Arial" panose="020B0604020202020204" pitchFamily="34" charset="0"/>
              </a:rPr>
              <a:t>भारत स्काउट्स एंड गाइड्स</a:t>
            </a:r>
            <a:endParaRPr lang="en-US" sz="5400" b="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1364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descr="Image">
            <a:extLst>
              <a:ext uri="{FF2B5EF4-FFF2-40B4-BE49-F238E27FC236}">
                <a16:creationId xmlns:a16="http://schemas.microsoft.com/office/drawing/2014/main" id="{B4E566FE-E9AA-4340-A978-270664EFC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9460" y="7673954"/>
            <a:ext cx="2900077" cy="2829682"/>
          </a:xfrm>
          <a:prstGeom prst="rect">
            <a:avLst/>
          </a:prstGeom>
          <a:ln w="12700" cap="flat">
            <a:noFill/>
            <a:miter lim="400000"/>
          </a:ln>
          <a:effectLst>
            <a:outerShdw dist="25400" dir="5400000" rotWithShape="0">
              <a:srgbClr val="000000"/>
            </a:outerShdw>
          </a:effectLst>
        </p:spPr>
      </p:pic>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960498" y="348998"/>
              <a:ext cx="6375141" cy="148758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numCol="1" anchor="t">
              <a:spAutoFit/>
            </a:bodyPr>
            <a:lstStyle/>
            <a:p>
              <a:pPr defTabSz="457200">
                <a:defRPr sz="4500" b="0"/>
              </a:pPr>
              <a:r>
                <a:rPr lang="en-US" dirty="0"/>
                <a:t>COVID-19 </a:t>
              </a:r>
              <a:r>
                <a:rPr lang="hi-IN" dirty="0"/>
                <a:t>है</a:t>
              </a:r>
            </a:p>
            <a:p>
              <a:pPr defTabSz="457200">
                <a:defRPr sz="4500" b="0"/>
              </a:pPr>
              <a:r>
                <a:rPr lang="hi-IN" dirty="0"/>
                <a:t>कोरोनावायरस बीमारी-2019</a:t>
              </a:r>
            </a:p>
          </p:txBody>
        </p:sp>
      </p:grpSp>
      <p:grpSp>
        <p:nvGrpSpPr>
          <p:cNvPr id="239" name="Group"/>
          <p:cNvGrpSpPr/>
          <p:nvPr/>
        </p:nvGrpSpPr>
        <p:grpSpPr>
          <a:xfrm>
            <a:off x="1287653" y="6909650"/>
            <a:ext cx="7773691" cy="1993398"/>
            <a:chOff x="-105326" y="-829948"/>
            <a:chExt cx="7773690" cy="1993398"/>
          </a:xfrm>
        </p:grpSpPr>
        <p:sp>
          <p:nvSpPr>
            <p:cNvPr id="237" name="Rounded Rectangle"/>
            <p:cNvSpPr/>
            <p:nvPr/>
          </p:nvSpPr>
          <p:spPr>
            <a:xfrm>
              <a:off x="-105326" y="-829948"/>
              <a:ext cx="7773690" cy="1993398"/>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357139" y="-595022"/>
              <a:ext cx="6841617" cy="1456809"/>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numCol="1" anchor="t">
              <a:spAutoFit/>
            </a:bodyPr>
            <a:lstStyle/>
            <a:p>
              <a:pPr defTabSz="457200">
                <a:defRPr sz="4500" b="0"/>
              </a:pPr>
              <a:r>
                <a:rPr lang="hi-IN" sz="4400" dirty="0"/>
                <a:t>यह </a:t>
              </a:r>
              <a:r>
                <a:rPr lang="en-US" sz="4400" dirty="0"/>
                <a:t>SARS-CoV-2 </a:t>
              </a:r>
              <a:r>
                <a:rPr lang="hi-IN" sz="4400" dirty="0"/>
                <a:t>नामक </a:t>
              </a:r>
              <a:br>
                <a:rPr lang="hi-IN" sz="4400" dirty="0"/>
              </a:br>
              <a:r>
                <a:rPr lang="hi-IN" sz="4400" dirty="0"/>
                <a:t>कोरोनावायरस के कारण होती है</a:t>
              </a:r>
            </a:p>
          </p:txBody>
        </p:sp>
      </p:grpSp>
      <p:grpSp>
        <p:nvGrpSpPr>
          <p:cNvPr id="245" name="Group"/>
          <p:cNvGrpSpPr/>
          <p:nvPr/>
        </p:nvGrpSpPr>
        <p:grpSpPr>
          <a:xfrm>
            <a:off x="11558363" y="3162201"/>
            <a:ext cx="12310215" cy="4577397"/>
            <a:chOff x="0" y="0"/>
            <a:chExt cx="10146680" cy="2811443"/>
          </a:xfrm>
          <a:solidFill>
            <a:schemeClr val="bg1"/>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421351" y="140631"/>
              <a:ext cx="5600637" cy="2189676"/>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संक्रमित लोगों में जो आम लक्षण देखे गए हैं, वो इस प्रकार हैं:</a:t>
              </a:r>
              <a:endPar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बुखार </a:t>
              </a: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खांसी और </a:t>
              </a: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सांस लेने में कठिनाई</a:t>
              </a:r>
              <a:endPar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4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0834"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11915" y="641141"/>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063407" y="644316"/>
              <a:ext cx="1289798" cy="1522892"/>
            </a:xfrm>
            <a:prstGeom prst="rect">
              <a:avLst/>
            </a:prstGeom>
            <a:grpFill/>
            <a:ln w="12700" cap="flat">
              <a:noFill/>
              <a:miter lim="400000"/>
            </a:ln>
            <a:effectLst/>
          </p:spPr>
        </p:pic>
      </p:grpSp>
      <p:grpSp>
        <p:nvGrpSpPr>
          <p:cNvPr id="252" name="Group"/>
          <p:cNvGrpSpPr/>
          <p:nvPr/>
        </p:nvGrpSpPr>
        <p:grpSpPr>
          <a:xfrm>
            <a:off x="1136788" y="838077"/>
            <a:ext cx="8886307" cy="1891549"/>
            <a:chOff x="580675" y="183276"/>
            <a:chExt cx="8886305" cy="1891548"/>
          </a:xfrm>
        </p:grpSpPr>
        <p:sp>
          <p:nvSpPr>
            <p:cNvPr id="250" name="Rounded Rectangle"/>
            <p:cNvSpPr/>
            <p:nvPr/>
          </p:nvSpPr>
          <p:spPr>
            <a:xfrm>
              <a:off x="580675" y="183276"/>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955813" y="201766"/>
              <a:ext cx="8136031"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pPr defTabSz="457200">
                <a:defRPr sz="5000"/>
              </a:pPr>
              <a:r>
                <a:rPr lang="hi-IN" dirty="0"/>
                <a:t>आइये कोरोनावायरस-19</a:t>
              </a:r>
            </a:p>
            <a:p>
              <a:pPr defTabSz="457200">
                <a:defRPr sz="5000"/>
              </a:pPr>
              <a:r>
                <a:rPr lang="hi-IN" dirty="0"/>
                <a:t>के बारे में समझें</a:t>
              </a:r>
            </a:p>
          </p:txBody>
        </p:sp>
      </p:grpSp>
      <p:grpSp>
        <p:nvGrpSpPr>
          <p:cNvPr id="255" name="Group"/>
          <p:cNvGrpSpPr/>
          <p:nvPr/>
        </p:nvGrpSpPr>
        <p:grpSpPr>
          <a:xfrm>
            <a:off x="14594348" y="452288"/>
            <a:ext cx="7666551" cy="2296575"/>
            <a:chOff x="-181736" y="0"/>
            <a:chExt cx="6778721"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81736" y="549332"/>
              <a:ext cx="6596985" cy="1456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002135"/>
                  </a:solidFill>
                </a:defRPr>
              </a:pPr>
              <a:r>
                <a:rPr lang="hi-IN" sz="4400" b="0" dirty="0">
                  <a:latin typeface="Arial" panose="020B0604020202020204" pitchFamily="34" charset="0"/>
                  <a:cs typeface="Arial" panose="020B0604020202020204" pitchFamily="34" charset="0"/>
                </a:rPr>
                <a:t>जब किसी को </a:t>
              </a:r>
              <a:r>
                <a:rPr lang="en-US" sz="4400" b="0" dirty="0">
                  <a:latin typeface="Arial" panose="020B0604020202020204" pitchFamily="34" charset="0"/>
                  <a:cs typeface="Arial" panose="020B0604020202020204" pitchFamily="34" charset="0"/>
                </a:rPr>
                <a:t>COVID-19 </a:t>
              </a:r>
              <a:r>
                <a:rPr lang="hi-IN" sz="4400" b="0" dirty="0">
                  <a:latin typeface="Arial" panose="020B0604020202020204" pitchFamily="34" charset="0"/>
                  <a:cs typeface="Arial" panose="020B0604020202020204" pitchFamily="34" charset="0"/>
                </a:rPr>
                <a:t>हो जाता है तो क्या होगा</a:t>
              </a:r>
              <a:endParaRPr sz="4400" b="0" dirty="0">
                <a:latin typeface="Arial" panose="020B0604020202020204" pitchFamily="34" charset="0"/>
                <a:cs typeface="Arial" panose="020B0604020202020204" pitchFamily="34" charset="0"/>
              </a:endParaRP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2" name="Rounded Rectangle">
            <a:extLst>
              <a:ext uri="{FF2B5EF4-FFF2-40B4-BE49-F238E27FC236}">
                <a16:creationId xmlns:a16="http://schemas.microsoft.com/office/drawing/2014/main" id="{25FD0FD9-A5DB-8440-8020-62F30A5B59B2}"/>
              </a:ext>
            </a:extLst>
          </p:cNvPr>
          <p:cNvSpPr/>
          <p:nvPr/>
        </p:nvSpPr>
        <p:spPr>
          <a:xfrm>
            <a:off x="865889" y="9642449"/>
            <a:ext cx="8416793" cy="2184553"/>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 name="It is caused by a Coronavirus…">
            <a:extLst>
              <a:ext uri="{FF2B5EF4-FFF2-40B4-BE49-F238E27FC236}">
                <a16:creationId xmlns:a16="http://schemas.microsoft.com/office/drawing/2014/main" id="{5080EC6B-FF2A-3742-91B8-7C400E8D6EB3}"/>
              </a:ext>
            </a:extLst>
          </p:cNvPr>
          <p:cNvSpPr txBox="1"/>
          <p:nvPr/>
        </p:nvSpPr>
        <p:spPr>
          <a:xfrm>
            <a:off x="1428415" y="9855595"/>
            <a:ext cx="7489493" cy="1856919"/>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numCol="1" anchor="t">
            <a:spAutoFit/>
          </a:bodyPr>
          <a:lstStyle/>
          <a:p>
            <a:pPr defTabSz="914400">
              <a:spcBef>
                <a:spcPts val="600"/>
              </a:spcBef>
              <a:defRPr sz="3800" cap="all">
                <a:solidFill>
                  <a:srgbClr val="002135"/>
                </a:solidFill>
              </a:defRPr>
            </a:pPr>
            <a:r>
              <a:rPr lang="hi-IN" b="0" dirty="0">
                <a:latin typeface="Arial" panose="020B0604020202020204" pitchFamily="34" charset="0"/>
                <a:cs typeface="Arial" panose="020B0604020202020204" pitchFamily="34" charset="0"/>
              </a:rPr>
              <a:t>यह वायरस बहुत छोटा होता है और इसको नग्न आँखों से नहीं देखा जा सकता </a:t>
            </a:r>
            <a:endParaRPr b="0" dirty="0">
              <a:latin typeface="Arial" panose="020B0604020202020204" pitchFamily="34" charset="0"/>
              <a:cs typeface="Arial" panose="020B0604020202020204" pitchFamily="34" charset="0"/>
            </a:endParaRPr>
          </a:p>
        </p:txBody>
      </p:sp>
      <p:sp>
        <p:nvSpPr>
          <p:cNvPr id="35" name="Rounded Rectangle">
            <a:extLst>
              <a:ext uri="{FF2B5EF4-FFF2-40B4-BE49-F238E27FC236}">
                <a16:creationId xmlns:a16="http://schemas.microsoft.com/office/drawing/2014/main" id="{8462F533-AA0E-3A45-BBAD-9836328F9760}"/>
              </a:ext>
            </a:extLst>
          </p:cNvPr>
          <p:cNvSpPr/>
          <p:nvPr/>
        </p:nvSpPr>
        <p:spPr>
          <a:xfrm>
            <a:off x="11558362" y="8065263"/>
            <a:ext cx="12310215" cy="5015451"/>
          </a:xfrm>
          <a:prstGeom prst="roundRect">
            <a:avLst>
              <a:gd name="adj" fmla="val 8491"/>
            </a:avLst>
          </a:prstGeom>
          <a:solidFill>
            <a:schemeClr val="bg1"/>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36" name="The symptoms of COVID-19 are Cough,…">
            <a:extLst>
              <a:ext uri="{FF2B5EF4-FFF2-40B4-BE49-F238E27FC236}">
                <a16:creationId xmlns:a16="http://schemas.microsoft.com/office/drawing/2014/main" id="{B611A37E-6D6F-7C4F-97CA-0BDD36E40FA1}"/>
              </a:ext>
            </a:extLst>
          </p:cNvPr>
          <p:cNvSpPr txBox="1"/>
          <p:nvPr/>
        </p:nvSpPr>
        <p:spPr>
          <a:xfrm>
            <a:off x="12367233" y="8721703"/>
            <a:ext cx="10763579" cy="3565079"/>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आपको इस संक्रमण की चिंता करनी चाहिए यदि:</a:t>
            </a:r>
            <a:endPar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14350" indent="-514350" algn="l" defTabSz="914400">
              <a:lnSpc>
                <a:spcPct val="150000"/>
              </a:lnSpc>
              <a:spcBef>
                <a:spcPts val="600"/>
              </a:spcBef>
              <a:buAutoNum type="arabicPeriod"/>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आपको ऐसी जगह की यात्रा  की हो जहाँ संक्रमण की रिपोर्ट हुई हो </a:t>
            </a:r>
            <a:endPar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14350" indent="-514350" algn="l" defTabSz="914400">
              <a:lnSpc>
                <a:spcPct val="150000"/>
              </a:lnSpc>
              <a:spcBef>
                <a:spcPts val="600"/>
              </a:spcBef>
              <a:buAutoNum type="arabicPeriod"/>
              <a:defRPr sz="2700" b="0" cap="all">
                <a:solidFill>
                  <a:srgbClr val="FFFFFF"/>
                </a:solidFill>
              </a:defRPr>
            </a:pP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आप किसी ऐसे व्यक्ति के साथ संपर्क में आए हैं जो संक्रमित हो</a:t>
            </a:r>
            <a:endParaRPr lang="en-US"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marL="514350" indent="-514350" algn="l" defTabSz="914400">
              <a:lnSpc>
                <a:spcPct val="150000"/>
              </a:lnSpc>
              <a:spcBef>
                <a:spcPts val="600"/>
              </a:spcBef>
              <a:buAutoNum type="arabicPeriod"/>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hi-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आप उसी जगह पर रहते हैं, जहाँ कोई व्यक्ति कोविड-19 से संक्रमित पाया गया हो</a:t>
            </a:r>
            <a:endPar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67C7DDC-AE5B-7D49-9F48-A230C7339139}"/>
              </a:ext>
            </a:extLst>
          </p:cNvPr>
          <p:cNvSpPr>
            <a:spLocks noGrp="1"/>
          </p:cNvSpPr>
          <p:nvPr>
            <p:ph type="sldNum" sz="quarter" idx="2"/>
          </p:nvPr>
        </p:nvSpPr>
        <p:spPr/>
        <p:txBody>
          <a:bodyPr/>
          <a:lstStyle/>
          <a:p>
            <a:fld id="{86CB4B4D-7CA3-9044-876B-883B54F8677D}" type="slidenum">
              <a:rPr lang="en-IN" smtClean="0"/>
              <a:pPr/>
              <a:t>5</a:t>
            </a:fld>
            <a:endParaRPr lang="en-IN"/>
          </a:p>
        </p:txBody>
      </p:sp>
      <p:pic>
        <p:nvPicPr>
          <p:cNvPr id="28" name="Picture 27">
            <a:extLst>
              <a:ext uri="{FF2B5EF4-FFF2-40B4-BE49-F238E27FC236}">
                <a16:creationId xmlns:a16="http://schemas.microsoft.com/office/drawing/2014/main" id="{626C3CCD-04B8-D640-BEAE-0C2F1207DF01}"/>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776727" y="13130771"/>
            <a:ext cx="1488607" cy="487823"/>
          </a:xfrm>
          <a:prstGeom prst="rect">
            <a:avLst/>
          </a:prstGeom>
        </p:spPr>
      </p:pic>
      <p:pic>
        <p:nvPicPr>
          <p:cNvPr id="29" name="Picture 28">
            <a:extLst>
              <a:ext uri="{FF2B5EF4-FFF2-40B4-BE49-F238E27FC236}">
                <a16:creationId xmlns:a16="http://schemas.microsoft.com/office/drawing/2014/main" id="{30240B0D-8FC6-FA4A-8FC8-060EDBF437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2126" y="12859433"/>
            <a:ext cx="1488607" cy="942081"/>
          </a:xfrm>
          <a:prstGeom prst="rect">
            <a:avLst/>
          </a:prstGeom>
        </p:spPr>
      </p:pic>
    </p:spTree>
    <p:extLst>
      <p:ext uri="{BB962C8B-B14F-4D97-AF65-F5344CB8AC3E}">
        <p14:creationId xmlns:p14="http://schemas.microsoft.com/office/powerpoint/2010/main" val="30770191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175B7339-316B-2744-B900-F04AB7735869}"/>
              </a:ext>
            </a:extLst>
          </p:cNvPr>
          <p:cNvSpPr/>
          <p:nvPr/>
        </p:nvSpPr>
        <p:spPr>
          <a:xfrm>
            <a:off x="1809691" y="402372"/>
            <a:ext cx="20237453" cy="1118255"/>
          </a:xfrm>
          <a:prstGeom prst="roundRect">
            <a:avLst/>
          </a:prstGeom>
          <a:solidFill>
            <a:srgbClr val="002060"/>
          </a:solid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D1CE9E25-FC37-DB45-A1AC-2FBC0FB515CD}"/>
              </a:ext>
            </a:extLst>
          </p:cNvPr>
          <p:cNvSpPr txBox="1"/>
          <p:nvPr/>
        </p:nvSpPr>
        <p:spPr>
          <a:xfrm>
            <a:off x="9254158" y="494704"/>
            <a:ext cx="6945812"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pPr algn="l" fontAlgn="base"/>
            <a:r>
              <a:rPr lang="hi-IN" sz="5400" dirty="0">
                <a:solidFill>
                  <a:schemeClr val="bg1"/>
                </a:solidFill>
                <a:latin typeface="Arial" panose="020B0604020202020204" pitchFamily="34" charset="0"/>
                <a:ea typeface="Arial" panose="020B0604020202020204" pitchFamily="34" charset="0"/>
                <a:cs typeface="Arial" panose="020B0604020202020204" pitchFamily="34" charset="0"/>
              </a:rPr>
              <a:t>शब्द जो पता होना चाहिए </a:t>
            </a:r>
            <a:endParaRPr lang="en-US" sz="54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F8457DF-9253-6245-9EC8-A3290E3A2907}"/>
              </a:ext>
            </a:extLst>
          </p:cNvPr>
          <p:cNvSpPr txBox="1"/>
          <p:nvPr/>
        </p:nvSpPr>
        <p:spPr>
          <a:xfrm>
            <a:off x="1316661" y="2726395"/>
            <a:ext cx="6832714"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कोरोनावायरस </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83F85E0-D6F8-914D-BBDB-68526128D165}"/>
              </a:ext>
            </a:extLst>
          </p:cNvPr>
          <p:cNvSpPr txBox="1"/>
          <p:nvPr/>
        </p:nvSpPr>
        <p:spPr>
          <a:xfrm>
            <a:off x="9195013" y="2723939"/>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COVID-19</a:t>
            </a:r>
          </a:p>
        </p:txBody>
      </p:sp>
      <p:sp>
        <p:nvSpPr>
          <p:cNvPr id="8" name="TextBox 7">
            <a:extLst>
              <a:ext uri="{FF2B5EF4-FFF2-40B4-BE49-F238E27FC236}">
                <a16:creationId xmlns:a16="http://schemas.microsoft.com/office/drawing/2014/main" id="{D90F9B61-B85F-E741-8647-6D1A7246DB64}"/>
              </a:ext>
            </a:extLst>
          </p:cNvPr>
          <p:cNvSpPr txBox="1"/>
          <p:nvPr/>
        </p:nvSpPr>
        <p:spPr>
          <a:xfrm>
            <a:off x="1083308" y="10909049"/>
            <a:ext cx="6984926"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समुदाय संचरण</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22AD1CD-CB97-2842-A8F3-E590FD78AC93}"/>
              </a:ext>
            </a:extLst>
          </p:cNvPr>
          <p:cNvSpPr txBox="1"/>
          <p:nvPr/>
        </p:nvSpPr>
        <p:spPr>
          <a:xfrm>
            <a:off x="15877790" y="10784787"/>
            <a:ext cx="6984926"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अलक्षणि संचरण</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4AEC27C-3C83-784A-B7B5-F0248C939804}"/>
              </a:ext>
            </a:extLst>
          </p:cNvPr>
          <p:cNvSpPr txBox="1"/>
          <p:nvPr/>
        </p:nvSpPr>
        <p:spPr>
          <a:xfrm>
            <a:off x="9192082" y="4674182"/>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प्रकोप</a:t>
            </a:r>
            <a:r>
              <a:rPr lang="en-US" sz="6600" b="0" dirty="0">
                <a:latin typeface="Arial" panose="020B0604020202020204" pitchFamily="34" charset="0"/>
                <a:ea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2989F0D8-56E6-7B4D-968B-77E56A4FDC07}"/>
              </a:ext>
            </a:extLst>
          </p:cNvPr>
          <p:cNvSpPr txBox="1"/>
          <p:nvPr/>
        </p:nvSpPr>
        <p:spPr>
          <a:xfrm>
            <a:off x="15987520" y="2723939"/>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महामारी</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D7251E2-8A34-AC4E-84D2-49065F0D04E7}"/>
              </a:ext>
            </a:extLst>
          </p:cNvPr>
          <p:cNvSpPr txBox="1"/>
          <p:nvPr/>
        </p:nvSpPr>
        <p:spPr>
          <a:xfrm>
            <a:off x="1316660" y="4711975"/>
            <a:ext cx="6751573"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विश्वव्यापी महामारी</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181F632-59E7-BC42-B30A-3645DF2A8AE3}"/>
              </a:ext>
            </a:extLst>
          </p:cNvPr>
          <p:cNvSpPr txBox="1"/>
          <p:nvPr/>
        </p:nvSpPr>
        <p:spPr>
          <a:xfrm>
            <a:off x="9187579" y="10628065"/>
            <a:ext cx="5744308" cy="2503249"/>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4800" b="0" dirty="0">
                <a:latin typeface="Arial" panose="020B0604020202020204" pitchFamily="34" charset="0"/>
                <a:ea typeface="Arial" panose="020B0604020202020204" pitchFamily="34" charset="0"/>
                <a:cs typeface="Arial" panose="020B0604020202020204" pitchFamily="34" charset="0"/>
              </a:rPr>
              <a:t>FLATTENING THE CURVE</a:t>
            </a:r>
          </a:p>
          <a:p>
            <a:pPr fontAlgn="base"/>
            <a:r>
              <a:rPr lang="hi-IN" sz="6000" b="0" dirty="0">
                <a:latin typeface="Arial" panose="020B0604020202020204" pitchFamily="34" charset="0"/>
                <a:ea typeface="Arial" panose="020B0604020202020204" pitchFamily="34" charset="0"/>
                <a:cs typeface="Arial" panose="020B0604020202020204" pitchFamily="34" charset="0"/>
              </a:rPr>
              <a:t>वक्र को सीधा करना</a:t>
            </a:r>
            <a:endParaRPr lang="en-US" sz="6000" b="0" dirty="0">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10F9BB6-2465-1C4E-B9B2-5A49DDA7EAD4}"/>
              </a:ext>
            </a:extLst>
          </p:cNvPr>
          <p:cNvSpPr txBox="1"/>
          <p:nvPr/>
        </p:nvSpPr>
        <p:spPr>
          <a:xfrm>
            <a:off x="1083308" y="6750015"/>
            <a:ext cx="6400801"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रोकथाम</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D290EED-8E75-824F-96D0-255811A07A03}"/>
              </a:ext>
            </a:extLst>
          </p:cNvPr>
          <p:cNvSpPr txBox="1"/>
          <p:nvPr/>
        </p:nvSpPr>
        <p:spPr>
          <a:xfrm>
            <a:off x="15987520" y="4325145"/>
            <a:ext cx="5744308" cy="2072362"/>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4800" b="0" dirty="0">
                <a:latin typeface="Arial" panose="020B0604020202020204" pitchFamily="34" charset="0"/>
                <a:ea typeface="Arial" panose="020B0604020202020204" pitchFamily="34" charset="0"/>
                <a:cs typeface="Arial" panose="020B0604020202020204" pitchFamily="34" charset="0"/>
              </a:rPr>
              <a:t>MITIGATION</a:t>
            </a:r>
          </a:p>
          <a:p>
            <a:pPr fontAlgn="base"/>
            <a:r>
              <a:rPr lang="hi-IN" sz="6000" b="0" dirty="0">
                <a:latin typeface="Arial" panose="020B0604020202020204" pitchFamily="34" charset="0"/>
                <a:ea typeface="Arial" panose="020B0604020202020204" pitchFamily="34" charset="0"/>
                <a:cs typeface="Arial" panose="020B0604020202020204" pitchFamily="34" charset="0"/>
              </a:rPr>
              <a:t>कम करना </a:t>
            </a:r>
            <a:r>
              <a:rPr lang="en-US" sz="8000" b="0" dirty="0">
                <a:latin typeface="Arial" panose="020B0604020202020204" pitchFamily="34" charset="0"/>
                <a:ea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758CF90A-2108-4941-B071-0AFC27C5490E}"/>
              </a:ext>
            </a:extLst>
          </p:cNvPr>
          <p:cNvSpPr txBox="1"/>
          <p:nvPr/>
        </p:nvSpPr>
        <p:spPr>
          <a:xfrm>
            <a:off x="16058317" y="6624621"/>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आइसोलेशन </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44DBB35-A8B3-F845-8B3B-5111B3ACDB5F}"/>
              </a:ext>
            </a:extLst>
          </p:cNvPr>
          <p:cNvSpPr txBox="1"/>
          <p:nvPr/>
        </p:nvSpPr>
        <p:spPr>
          <a:xfrm>
            <a:off x="9319846" y="6750014"/>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क्वारंटाइन</a:t>
            </a:r>
            <a:endParaRPr lang="en-US" sz="6600" b="0" dirty="0">
              <a:latin typeface="Arial" panose="020B0604020202020204" pitchFamily="34" charset="0"/>
              <a:ea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22F8B19-9675-CB43-8681-0CCCDDEDA607}"/>
              </a:ext>
            </a:extLst>
          </p:cNvPr>
          <p:cNvSpPr txBox="1"/>
          <p:nvPr/>
        </p:nvSpPr>
        <p:spPr>
          <a:xfrm>
            <a:off x="4188815" y="8443410"/>
            <a:ext cx="5744308" cy="1025922"/>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000" b="0" dirty="0">
                <a:latin typeface="Arial" panose="020B0604020202020204" pitchFamily="34" charset="0"/>
                <a:ea typeface="Arial" panose="020B0604020202020204" pitchFamily="34" charset="0"/>
                <a:cs typeface="Arial" panose="020B0604020202020204" pitchFamily="34" charset="0"/>
              </a:rPr>
              <a:t>संक्रमणी पदार्थ</a:t>
            </a:r>
            <a:endParaRPr lang="en-US" sz="6000" b="0" dirty="0">
              <a:latin typeface="Arial" panose="020B0604020202020204" pitchFamily="34" charset="0"/>
              <a:ea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D98CB50-E255-CE48-AD33-E8327C3ED12C}"/>
              </a:ext>
            </a:extLst>
          </p:cNvPr>
          <p:cNvSpPr txBox="1"/>
          <p:nvPr/>
        </p:nvSpPr>
        <p:spPr>
          <a:xfrm>
            <a:off x="13730335" y="8326517"/>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hi-IN" sz="6600" b="0" dirty="0">
                <a:latin typeface="Arial" panose="020B0604020202020204" pitchFamily="34" charset="0"/>
                <a:ea typeface="Arial" panose="020B0604020202020204" pitchFamily="34" charset="0"/>
                <a:cs typeface="Arial" panose="020B0604020202020204" pitchFamily="34" charset="0"/>
              </a:rPr>
              <a:t>एयरोसौल्ज़</a:t>
            </a:r>
            <a:endParaRPr lang="en-US" sz="6600" b="0" dirty="0">
              <a:latin typeface="Arial" panose="020B0604020202020204" pitchFamily="34" charset="0"/>
              <a:ea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D288CC72-139C-E545-9ABD-52209B1787F6}"/>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70605" y="12946648"/>
            <a:ext cx="1488607" cy="487823"/>
          </a:xfrm>
          <a:prstGeom prst="rect">
            <a:avLst/>
          </a:prstGeom>
        </p:spPr>
      </p:pic>
      <p:pic>
        <p:nvPicPr>
          <p:cNvPr id="21" name="Picture 20">
            <a:extLst>
              <a:ext uri="{FF2B5EF4-FFF2-40B4-BE49-F238E27FC236}">
                <a16:creationId xmlns:a16="http://schemas.microsoft.com/office/drawing/2014/main" id="{7B26DBB2-976F-4942-83E2-3CCAE05176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448" y="12773919"/>
            <a:ext cx="1488607" cy="942081"/>
          </a:xfrm>
          <a:prstGeom prst="rect">
            <a:avLst/>
          </a:prstGeom>
        </p:spPr>
      </p:pic>
    </p:spTree>
    <p:extLst>
      <p:ext uri="{BB962C8B-B14F-4D97-AF65-F5344CB8AC3E}">
        <p14:creationId xmlns:p14="http://schemas.microsoft.com/office/powerpoint/2010/main" val="273606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900" decel="100000" fill="hold"/>
                                        <p:tgtEl>
                                          <p:spTgt spid="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style.rotation</p:attrName>
                                        </p:attrNameLst>
                                      </p:cBhvr>
                                      <p:tavLst>
                                        <p:tav tm="0">
                                          <p:val>
                                            <p:fltVal val="90"/>
                                          </p:val>
                                        </p:tav>
                                        <p:tav tm="100000">
                                          <p:val>
                                            <p:fltVal val="0"/>
                                          </p:val>
                                        </p:tav>
                                      </p:tavLst>
                                    </p:anim>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ppt_w</p:attrName>
                                        </p:attrNameLst>
                                      </p:cBhvr>
                                      <p:tavLst>
                                        <p:tav tm="0">
                                          <p:val>
                                            <p:fltVal val="0"/>
                                          </p:val>
                                        </p:tav>
                                        <p:tav tm="100000">
                                          <p:val>
                                            <p:strVal val="#ppt_w"/>
                                          </p:val>
                                        </p:tav>
                                      </p:tavLst>
                                    </p:anim>
                                    <p:anim calcmode="lin" valueType="num">
                                      <p:cBhvr>
                                        <p:cTn id="72" dur="1000" fill="hold"/>
                                        <p:tgtEl>
                                          <p:spTgt spid="11"/>
                                        </p:tgtEl>
                                        <p:attrNameLst>
                                          <p:attrName>ppt_h</p:attrName>
                                        </p:attrNameLst>
                                      </p:cBhvr>
                                      <p:tavLst>
                                        <p:tav tm="0">
                                          <p:val>
                                            <p:fltVal val="0"/>
                                          </p:val>
                                        </p:tav>
                                        <p:tav tm="100000">
                                          <p:val>
                                            <p:strVal val="#ppt_h"/>
                                          </p:val>
                                        </p:tav>
                                      </p:tavLst>
                                    </p:anim>
                                    <p:anim calcmode="lin" valueType="num">
                                      <p:cBhvr>
                                        <p:cTn id="73" dur="1000" fill="hold"/>
                                        <p:tgtEl>
                                          <p:spTgt spid="11"/>
                                        </p:tgtEl>
                                        <p:attrNameLst>
                                          <p:attrName>style.rotation</p:attrName>
                                        </p:attrNameLst>
                                      </p:cBhvr>
                                      <p:tavLst>
                                        <p:tav tm="0">
                                          <p:val>
                                            <p:fltVal val="90"/>
                                          </p:val>
                                        </p:tav>
                                        <p:tav tm="100000">
                                          <p:val>
                                            <p:fltVal val="0"/>
                                          </p:val>
                                        </p:tav>
                                      </p:tavLst>
                                    </p:anim>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000" fill="hold"/>
                                        <p:tgtEl>
                                          <p:spTgt spid="12"/>
                                        </p:tgtEl>
                                        <p:attrNameLst>
                                          <p:attrName>ppt_w</p:attrName>
                                        </p:attrNameLst>
                                      </p:cBhvr>
                                      <p:tavLst>
                                        <p:tav tm="0">
                                          <p:val>
                                            <p:fltVal val="0"/>
                                          </p:val>
                                        </p:tav>
                                        <p:tav tm="100000">
                                          <p:val>
                                            <p:strVal val="#ppt_w"/>
                                          </p:val>
                                        </p:tav>
                                      </p:tavLst>
                                    </p:anim>
                                    <p:anim calcmode="lin" valueType="num">
                                      <p:cBhvr>
                                        <p:cTn id="80" dur="1000" fill="hold"/>
                                        <p:tgtEl>
                                          <p:spTgt spid="12"/>
                                        </p:tgtEl>
                                        <p:attrNameLst>
                                          <p:attrName>ppt_h</p:attrName>
                                        </p:attrNameLst>
                                      </p:cBhvr>
                                      <p:tavLst>
                                        <p:tav tm="0">
                                          <p:val>
                                            <p:fltVal val="0"/>
                                          </p:val>
                                        </p:tav>
                                        <p:tav tm="100000">
                                          <p:val>
                                            <p:strVal val="#ppt_h"/>
                                          </p:val>
                                        </p:tav>
                                      </p:tavLst>
                                    </p:anim>
                                    <p:anim calcmode="lin" valueType="num">
                                      <p:cBhvr>
                                        <p:cTn id="81" dur="1000" fill="hold"/>
                                        <p:tgtEl>
                                          <p:spTgt spid="12"/>
                                        </p:tgtEl>
                                        <p:attrNameLst>
                                          <p:attrName>style.rotation</p:attrName>
                                        </p:attrNameLst>
                                      </p:cBhvr>
                                      <p:tavLst>
                                        <p:tav tm="0">
                                          <p:val>
                                            <p:fltVal val="90"/>
                                          </p:val>
                                        </p:tav>
                                        <p:tav tm="100000">
                                          <p:val>
                                            <p:fltVal val="0"/>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down)">
                                      <p:cBhvr>
                                        <p:cTn id="87" dur="580">
                                          <p:stCondLst>
                                            <p:cond delay="0"/>
                                          </p:stCondLst>
                                        </p:cTn>
                                        <p:tgtEl>
                                          <p:spTgt spid="13"/>
                                        </p:tgtEl>
                                      </p:cBhvr>
                                    </p:animEffect>
                                    <p:anim calcmode="lin" valueType="num">
                                      <p:cBhvr>
                                        <p:cTn id="8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3" dur="26">
                                          <p:stCondLst>
                                            <p:cond delay="650"/>
                                          </p:stCondLst>
                                        </p:cTn>
                                        <p:tgtEl>
                                          <p:spTgt spid="13"/>
                                        </p:tgtEl>
                                      </p:cBhvr>
                                      <p:to x="100000" y="60000"/>
                                    </p:animScale>
                                    <p:animScale>
                                      <p:cBhvr>
                                        <p:cTn id="94" dur="166" decel="50000">
                                          <p:stCondLst>
                                            <p:cond delay="676"/>
                                          </p:stCondLst>
                                        </p:cTn>
                                        <p:tgtEl>
                                          <p:spTgt spid="13"/>
                                        </p:tgtEl>
                                      </p:cBhvr>
                                      <p:to x="100000" y="100000"/>
                                    </p:animScale>
                                    <p:animScale>
                                      <p:cBhvr>
                                        <p:cTn id="95" dur="26">
                                          <p:stCondLst>
                                            <p:cond delay="1312"/>
                                          </p:stCondLst>
                                        </p:cTn>
                                        <p:tgtEl>
                                          <p:spTgt spid="13"/>
                                        </p:tgtEl>
                                      </p:cBhvr>
                                      <p:to x="100000" y="80000"/>
                                    </p:animScale>
                                    <p:animScale>
                                      <p:cBhvr>
                                        <p:cTn id="96" dur="166" decel="50000">
                                          <p:stCondLst>
                                            <p:cond delay="1338"/>
                                          </p:stCondLst>
                                        </p:cTn>
                                        <p:tgtEl>
                                          <p:spTgt spid="13"/>
                                        </p:tgtEl>
                                      </p:cBhvr>
                                      <p:to x="100000" y="100000"/>
                                    </p:animScale>
                                    <p:animScale>
                                      <p:cBhvr>
                                        <p:cTn id="97" dur="26">
                                          <p:stCondLst>
                                            <p:cond delay="1642"/>
                                          </p:stCondLst>
                                        </p:cTn>
                                        <p:tgtEl>
                                          <p:spTgt spid="13"/>
                                        </p:tgtEl>
                                      </p:cBhvr>
                                      <p:to x="100000" y="90000"/>
                                    </p:animScale>
                                    <p:animScale>
                                      <p:cBhvr>
                                        <p:cTn id="98" dur="166" decel="50000">
                                          <p:stCondLst>
                                            <p:cond delay="1668"/>
                                          </p:stCondLst>
                                        </p:cTn>
                                        <p:tgtEl>
                                          <p:spTgt spid="13"/>
                                        </p:tgtEl>
                                      </p:cBhvr>
                                      <p:to x="100000" y="100000"/>
                                    </p:animScale>
                                    <p:animScale>
                                      <p:cBhvr>
                                        <p:cTn id="99" dur="26">
                                          <p:stCondLst>
                                            <p:cond delay="1808"/>
                                          </p:stCondLst>
                                        </p:cTn>
                                        <p:tgtEl>
                                          <p:spTgt spid="13"/>
                                        </p:tgtEl>
                                      </p:cBhvr>
                                      <p:to x="100000" y="95000"/>
                                    </p:animScale>
                                    <p:animScale>
                                      <p:cBhvr>
                                        <p:cTn id="100" dur="166" decel="50000">
                                          <p:stCondLst>
                                            <p:cond delay="1834"/>
                                          </p:stCondLst>
                                        </p:cTn>
                                        <p:tgtEl>
                                          <p:spTgt spid="13"/>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1000" fill="hold"/>
                                        <p:tgtEl>
                                          <p:spTgt spid="14"/>
                                        </p:tgtEl>
                                        <p:attrNameLst>
                                          <p:attrName>ppt_w</p:attrName>
                                        </p:attrNameLst>
                                      </p:cBhvr>
                                      <p:tavLst>
                                        <p:tav tm="0">
                                          <p:val>
                                            <p:fltVal val="0"/>
                                          </p:val>
                                        </p:tav>
                                        <p:tav tm="100000">
                                          <p:val>
                                            <p:strVal val="#ppt_w"/>
                                          </p:val>
                                        </p:tav>
                                      </p:tavLst>
                                    </p:anim>
                                    <p:anim calcmode="lin" valueType="num">
                                      <p:cBhvr>
                                        <p:cTn id="106" dur="1000" fill="hold"/>
                                        <p:tgtEl>
                                          <p:spTgt spid="14"/>
                                        </p:tgtEl>
                                        <p:attrNameLst>
                                          <p:attrName>ppt_h</p:attrName>
                                        </p:attrNameLst>
                                      </p:cBhvr>
                                      <p:tavLst>
                                        <p:tav tm="0">
                                          <p:val>
                                            <p:fltVal val="0"/>
                                          </p:val>
                                        </p:tav>
                                        <p:tav tm="100000">
                                          <p:val>
                                            <p:strVal val="#ppt_h"/>
                                          </p:val>
                                        </p:tav>
                                      </p:tavLst>
                                    </p:anim>
                                    <p:anim calcmode="lin" valueType="num">
                                      <p:cBhvr>
                                        <p:cTn id="107" dur="1000" fill="hold"/>
                                        <p:tgtEl>
                                          <p:spTgt spid="14"/>
                                        </p:tgtEl>
                                        <p:attrNameLst>
                                          <p:attrName>style.rotation</p:attrName>
                                        </p:attrNameLst>
                                      </p:cBhvr>
                                      <p:tavLst>
                                        <p:tav tm="0">
                                          <p:val>
                                            <p:fltVal val="90"/>
                                          </p:val>
                                        </p:tav>
                                        <p:tav tm="100000">
                                          <p:val>
                                            <p:fltVal val="0"/>
                                          </p:val>
                                        </p:tav>
                                      </p:tavLst>
                                    </p:anim>
                                    <p:animEffect transition="in" filter="fade">
                                      <p:cBhvr>
                                        <p:cTn id="108" dur="1000"/>
                                        <p:tgtEl>
                                          <p:spTgt spid="14"/>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1000" fill="hold"/>
                                        <p:tgtEl>
                                          <p:spTgt spid="15"/>
                                        </p:tgtEl>
                                        <p:attrNameLst>
                                          <p:attrName>ppt_w</p:attrName>
                                        </p:attrNameLst>
                                      </p:cBhvr>
                                      <p:tavLst>
                                        <p:tav tm="0">
                                          <p:val>
                                            <p:fltVal val="0"/>
                                          </p:val>
                                        </p:tav>
                                        <p:tav tm="100000">
                                          <p:val>
                                            <p:strVal val="#ppt_w"/>
                                          </p:val>
                                        </p:tav>
                                      </p:tavLst>
                                    </p:anim>
                                    <p:anim calcmode="lin" valueType="num">
                                      <p:cBhvr>
                                        <p:cTn id="114" dur="1000" fill="hold"/>
                                        <p:tgtEl>
                                          <p:spTgt spid="15"/>
                                        </p:tgtEl>
                                        <p:attrNameLst>
                                          <p:attrName>ppt_h</p:attrName>
                                        </p:attrNameLst>
                                      </p:cBhvr>
                                      <p:tavLst>
                                        <p:tav tm="0">
                                          <p:val>
                                            <p:fltVal val="0"/>
                                          </p:val>
                                        </p:tav>
                                        <p:tav tm="100000">
                                          <p:val>
                                            <p:strVal val="#ppt_h"/>
                                          </p:val>
                                        </p:tav>
                                      </p:tavLst>
                                    </p:anim>
                                    <p:anim calcmode="lin" valueType="num">
                                      <p:cBhvr>
                                        <p:cTn id="115" dur="1000" fill="hold"/>
                                        <p:tgtEl>
                                          <p:spTgt spid="15"/>
                                        </p:tgtEl>
                                        <p:attrNameLst>
                                          <p:attrName>style.rotation</p:attrName>
                                        </p:attrNameLst>
                                      </p:cBhvr>
                                      <p:tavLst>
                                        <p:tav tm="0">
                                          <p:val>
                                            <p:fltVal val="90"/>
                                          </p:val>
                                        </p:tav>
                                        <p:tav tm="100000">
                                          <p:val>
                                            <p:fltVal val="0"/>
                                          </p:val>
                                        </p:tav>
                                      </p:tavLst>
                                    </p:anim>
                                    <p:animEffect transition="in" filter="fade">
                                      <p:cBhvr>
                                        <p:cTn id="116" dur="10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25" presetClass="entr" presetSubtype="0"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p:cTn id="12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24" dur="1000" fill="hold"/>
                                        <p:tgtEl>
                                          <p:spTgt spid="17"/>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17"/>
                                        </p:tgtEl>
                                      </p:cBhvr>
                                    </p:animEffect>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wipe(down)">
                                      <p:cBhvr>
                                        <p:cTn id="133" dur="580">
                                          <p:stCondLst>
                                            <p:cond delay="0"/>
                                          </p:stCondLst>
                                        </p:cTn>
                                        <p:tgtEl>
                                          <p:spTgt spid="16"/>
                                        </p:tgtEl>
                                      </p:cBhvr>
                                    </p:animEffect>
                                    <p:anim calcmode="lin" valueType="num">
                                      <p:cBhvr>
                                        <p:cTn id="1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9" dur="26">
                                          <p:stCondLst>
                                            <p:cond delay="650"/>
                                          </p:stCondLst>
                                        </p:cTn>
                                        <p:tgtEl>
                                          <p:spTgt spid="16"/>
                                        </p:tgtEl>
                                      </p:cBhvr>
                                      <p:to x="100000" y="60000"/>
                                    </p:animScale>
                                    <p:animScale>
                                      <p:cBhvr>
                                        <p:cTn id="140" dur="166" decel="50000">
                                          <p:stCondLst>
                                            <p:cond delay="676"/>
                                          </p:stCondLst>
                                        </p:cTn>
                                        <p:tgtEl>
                                          <p:spTgt spid="16"/>
                                        </p:tgtEl>
                                      </p:cBhvr>
                                      <p:to x="100000" y="100000"/>
                                    </p:animScale>
                                    <p:animScale>
                                      <p:cBhvr>
                                        <p:cTn id="141" dur="26">
                                          <p:stCondLst>
                                            <p:cond delay="1312"/>
                                          </p:stCondLst>
                                        </p:cTn>
                                        <p:tgtEl>
                                          <p:spTgt spid="16"/>
                                        </p:tgtEl>
                                      </p:cBhvr>
                                      <p:to x="100000" y="80000"/>
                                    </p:animScale>
                                    <p:animScale>
                                      <p:cBhvr>
                                        <p:cTn id="142" dur="166" decel="50000">
                                          <p:stCondLst>
                                            <p:cond delay="1338"/>
                                          </p:stCondLst>
                                        </p:cTn>
                                        <p:tgtEl>
                                          <p:spTgt spid="16"/>
                                        </p:tgtEl>
                                      </p:cBhvr>
                                      <p:to x="100000" y="100000"/>
                                    </p:animScale>
                                    <p:animScale>
                                      <p:cBhvr>
                                        <p:cTn id="143" dur="26">
                                          <p:stCondLst>
                                            <p:cond delay="1642"/>
                                          </p:stCondLst>
                                        </p:cTn>
                                        <p:tgtEl>
                                          <p:spTgt spid="16"/>
                                        </p:tgtEl>
                                      </p:cBhvr>
                                      <p:to x="100000" y="90000"/>
                                    </p:animScale>
                                    <p:animScale>
                                      <p:cBhvr>
                                        <p:cTn id="144" dur="166" decel="50000">
                                          <p:stCondLst>
                                            <p:cond delay="1668"/>
                                          </p:stCondLst>
                                        </p:cTn>
                                        <p:tgtEl>
                                          <p:spTgt spid="16"/>
                                        </p:tgtEl>
                                      </p:cBhvr>
                                      <p:to x="100000" y="100000"/>
                                    </p:animScale>
                                    <p:animScale>
                                      <p:cBhvr>
                                        <p:cTn id="145" dur="26">
                                          <p:stCondLst>
                                            <p:cond delay="1808"/>
                                          </p:stCondLst>
                                        </p:cTn>
                                        <p:tgtEl>
                                          <p:spTgt spid="16"/>
                                        </p:tgtEl>
                                      </p:cBhvr>
                                      <p:to x="100000" y="95000"/>
                                    </p:animScale>
                                    <p:animScale>
                                      <p:cBhvr>
                                        <p:cTn id="146" dur="166" decel="50000">
                                          <p:stCondLst>
                                            <p:cond delay="1834"/>
                                          </p:stCondLst>
                                        </p:cTn>
                                        <p:tgtEl>
                                          <p:spTgt spid="16"/>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wipe(down)">
                                      <p:cBhvr>
                                        <p:cTn id="151" dur="580">
                                          <p:stCondLst>
                                            <p:cond delay="0"/>
                                          </p:stCondLst>
                                        </p:cTn>
                                        <p:tgtEl>
                                          <p:spTgt spid="19"/>
                                        </p:tgtEl>
                                      </p:cBhvr>
                                    </p:animEffect>
                                    <p:anim calcmode="lin" valueType="num">
                                      <p:cBhvr>
                                        <p:cTn id="15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57" dur="26">
                                          <p:stCondLst>
                                            <p:cond delay="650"/>
                                          </p:stCondLst>
                                        </p:cTn>
                                        <p:tgtEl>
                                          <p:spTgt spid="19"/>
                                        </p:tgtEl>
                                      </p:cBhvr>
                                      <p:to x="100000" y="60000"/>
                                    </p:animScale>
                                    <p:animScale>
                                      <p:cBhvr>
                                        <p:cTn id="158" dur="166" decel="50000">
                                          <p:stCondLst>
                                            <p:cond delay="676"/>
                                          </p:stCondLst>
                                        </p:cTn>
                                        <p:tgtEl>
                                          <p:spTgt spid="19"/>
                                        </p:tgtEl>
                                      </p:cBhvr>
                                      <p:to x="100000" y="100000"/>
                                    </p:animScale>
                                    <p:animScale>
                                      <p:cBhvr>
                                        <p:cTn id="159" dur="26">
                                          <p:stCondLst>
                                            <p:cond delay="1312"/>
                                          </p:stCondLst>
                                        </p:cTn>
                                        <p:tgtEl>
                                          <p:spTgt spid="19"/>
                                        </p:tgtEl>
                                      </p:cBhvr>
                                      <p:to x="100000" y="80000"/>
                                    </p:animScale>
                                    <p:animScale>
                                      <p:cBhvr>
                                        <p:cTn id="160" dur="166" decel="50000">
                                          <p:stCondLst>
                                            <p:cond delay="1338"/>
                                          </p:stCondLst>
                                        </p:cTn>
                                        <p:tgtEl>
                                          <p:spTgt spid="19"/>
                                        </p:tgtEl>
                                      </p:cBhvr>
                                      <p:to x="100000" y="100000"/>
                                    </p:animScale>
                                    <p:animScale>
                                      <p:cBhvr>
                                        <p:cTn id="161" dur="26">
                                          <p:stCondLst>
                                            <p:cond delay="1642"/>
                                          </p:stCondLst>
                                        </p:cTn>
                                        <p:tgtEl>
                                          <p:spTgt spid="19"/>
                                        </p:tgtEl>
                                      </p:cBhvr>
                                      <p:to x="100000" y="90000"/>
                                    </p:animScale>
                                    <p:animScale>
                                      <p:cBhvr>
                                        <p:cTn id="162" dur="166" decel="50000">
                                          <p:stCondLst>
                                            <p:cond delay="1668"/>
                                          </p:stCondLst>
                                        </p:cTn>
                                        <p:tgtEl>
                                          <p:spTgt spid="19"/>
                                        </p:tgtEl>
                                      </p:cBhvr>
                                      <p:to x="100000" y="100000"/>
                                    </p:animScale>
                                    <p:animScale>
                                      <p:cBhvr>
                                        <p:cTn id="163" dur="26">
                                          <p:stCondLst>
                                            <p:cond delay="1808"/>
                                          </p:stCondLst>
                                        </p:cTn>
                                        <p:tgtEl>
                                          <p:spTgt spid="19"/>
                                        </p:tgtEl>
                                      </p:cBhvr>
                                      <p:to x="100000" y="95000"/>
                                    </p:animScale>
                                    <p:animScale>
                                      <p:cBhvr>
                                        <p:cTn id="164" dur="166" decel="50000">
                                          <p:stCondLst>
                                            <p:cond delay="1834"/>
                                          </p:stCondLst>
                                        </p:cTn>
                                        <p:tgtEl>
                                          <p:spTgt spid="19"/>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wipe(down)">
                                      <p:cBhvr>
                                        <p:cTn id="169" dur="580">
                                          <p:stCondLst>
                                            <p:cond delay="0"/>
                                          </p:stCondLst>
                                        </p:cTn>
                                        <p:tgtEl>
                                          <p:spTgt spid="20"/>
                                        </p:tgtEl>
                                      </p:cBhvr>
                                    </p:animEffect>
                                    <p:anim calcmode="lin" valueType="num">
                                      <p:cBhvr>
                                        <p:cTn id="17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5" dur="26">
                                          <p:stCondLst>
                                            <p:cond delay="650"/>
                                          </p:stCondLst>
                                        </p:cTn>
                                        <p:tgtEl>
                                          <p:spTgt spid="20"/>
                                        </p:tgtEl>
                                      </p:cBhvr>
                                      <p:to x="100000" y="60000"/>
                                    </p:animScale>
                                    <p:animScale>
                                      <p:cBhvr>
                                        <p:cTn id="176" dur="166" decel="50000">
                                          <p:stCondLst>
                                            <p:cond delay="676"/>
                                          </p:stCondLst>
                                        </p:cTn>
                                        <p:tgtEl>
                                          <p:spTgt spid="20"/>
                                        </p:tgtEl>
                                      </p:cBhvr>
                                      <p:to x="100000" y="100000"/>
                                    </p:animScale>
                                    <p:animScale>
                                      <p:cBhvr>
                                        <p:cTn id="177" dur="26">
                                          <p:stCondLst>
                                            <p:cond delay="1312"/>
                                          </p:stCondLst>
                                        </p:cTn>
                                        <p:tgtEl>
                                          <p:spTgt spid="20"/>
                                        </p:tgtEl>
                                      </p:cBhvr>
                                      <p:to x="100000" y="80000"/>
                                    </p:animScale>
                                    <p:animScale>
                                      <p:cBhvr>
                                        <p:cTn id="178" dur="166" decel="50000">
                                          <p:stCondLst>
                                            <p:cond delay="1338"/>
                                          </p:stCondLst>
                                        </p:cTn>
                                        <p:tgtEl>
                                          <p:spTgt spid="20"/>
                                        </p:tgtEl>
                                      </p:cBhvr>
                                      <p:to x="100000" y="100000"/>
                                    </p:animScale>
                                    <p:animScale>
                                      <p:cBhvr>
                                        <p:cTn id="179" dur="26">
                                          <p:stCondLst>
                                            <p:cond delay="1642"/>
                                          </p:stCondLst>
                                        </p:cTn>
                                        <p:tgtEl>
                                          <p:spTgt spid="20"/>
                                        </p:tgtEl>
                                      </p:cBhvr>
                                      <p:to x="100000" y="90000"/>
                                    </p:animScale>
                                    <p:animScale>
                                      <p:cBhvr>
                                        <p:cTn id="180" dur="166" decel="50000">
                                          <p:stCondLst>
                                            <p:cond delay="1668"/>
                                          </p:stCondLst>
                                        </p:cTn>
                                        <p:tgtEl>
                                          <p:spTgt spid="20"/>
                                        </p:tgtEl>
                                      </p:cBhvr>
                                      <p:to x="100000" y="100000"/>
                                    </p:animScale>
                                    <p:animScale>
                                      <p:cBhvr>
                                        <p:cTn id="181" dur="26">
                                          <p:stCondLst>
                                            <p:cond delay="1808"/>
                                          </p:stCondLst>
                                        </p:cTn>
                                        <p:tgtEl>
                                          <p:spTgt spid="20"/>
                                        </p:tgtEl>
                                      </p:cBhvr>
                                      <p:to x="100000" y="95000"/>
                                    </p:animScale>
                                    <p:animScale>
                                      <p:cBhvr>
                                        <p:cTn id="18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4565260" y="212966"/>
              <a:ext cx="13086915"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latin typeface="Arial" panose="020B0604020202020204" pitchFamily="34" charset="0"/>
                  <a:cs typeface="Arial" panose="020B0604020202020204" pitchFamily="34" charset="0"/>
                </a:rPr>
                <a:t>भारत में वर्तमान परिदृश्य:</a:t>
              </a:r>
              <a:r>
                <a:rPr lang="en-IN"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जरूरी</a:t>
              </a:r>
              <a:r>
                <a:rPr lang="en-US" b="0" dirty="0">
                  <a:latin typeface="Arial" panose="020B0604020202020204" pitchFamily="34" charset="0"/>
                  <a:cs typeface="Arial" panose="020B0604020202020204" pitchFamily="34" charset="0"/>
                </a:rPr>
                <a:t> </a:t>
              </a:r>
              <a:r>
                <a:rPr lang="hi-IN" b="0" dirty="0">
                  <a:latin typeface="Arial" panose="020B0604020202020204" pitchFamily="34" charset="0"/>
                  <a:cs typeface="Arial" panose="020B0604020202020204" pitchFamily="34" charset="0"/>
                </a:rPr>
                <a:t>बहुस्तरीय हस्तक्षेप</a:t>
              </a:r>
              <a:r>
                <a:rPr lang="en-IN" b="0" dirty="0">
                  <a:latin typeface="Arial" panose="020B0604020202020204" pitchFamily="34" charset="0"/>
                  <a:cs typeface="Arial" panose="020B0604020202020204" pitchFamily="34" charset="0"/>
                </a:rPr>
                <a:t> </a:t>
              </a:r>
              <a:endParaRPr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22359008" cy="9980976"/>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AC36B53-AD84-AD46-9D89-58580084C277}"/>
              </a:ext>
            </a:extLst>
          </p:cNvPr>
          <p:cNvSpPr/>
          <p:nvPr/>
        </p:nvSpPr>
        <p:spPr>
          <a:xfrm>
            <a:off x="1293965" y="3528674"/>
            <a:ext cx="21480310" cy="6863417"/>
          </a:xfrm>
          <a:prstGeom prst="rect">
            <a:avLst/>
          </a:prstGeom>
        </p:spPr>
        <p:txBody>
          <a:bodyPr wrap="square">
            <a:spAutoFit/>
          </a:bodyPr>
          <a:lstStyle/>
          <a:p>
            <a:pPr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lvl="2"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2"/>
          </p:nvPr>
        </p:nvSpPr>
        <p:spPr/>
        <p:txBody>
          <a:bodyPr/>
          <a:lstStyle/>
          <a:p>
            <a:fld id="{86CB4B4D-7CA3-9044-876B-883B54F8677D}" type="slidenum">
              <a:rPr lang="en-IN" smtClean="0"/>
              <a:t>7</a:t>
            </a:fld>
            <a:endParaRPr lang="en-IN"/>
          </a:p>
        </p:txBody>
      </p:sp>
      <p:sp>
        <p:nvSpPr>
          <p:cNvPr id="2" name="Pentagon 1"/>
          <p:cNvSpPr/>
          <p:nvPr/>
        </p:nvSpPr>
        <p:spPr>
          <a:xfrm rot="21438314">
            <a:off x="4774140" y="8939277"/>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March 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3</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1" name="Pentagon 20"/>
          <p:cNvSpPr/>
          <p:nvPr/>
        </p:nvSpPr>
        <p:spPr>
          <a:xfrm rot="21217195">
            <a:off x="7895910" y="8529721"/>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 March</a:t>
            </a:r>
            <a:r>
              <a:rPr kumimoji="0" lang="en-IN" sz="3600" i="0" u="none" strike="noStrike" cap="none" spc="0" normalizeH="0" dirty="0">
                <a:ln>
                  <a:noFill/>
                </a:ln>
                <a:solidFill>
                  <a:srgbClr val="FFFFFF"/>
                </a:solidFill>
                <a:effectLst/>
                <a:uFillTx/>
                <a:latin typeface="+mn-lt"/>
                <a:ea typeface="+mn-ea"/>
                <a:cs typeface="+mn-cs"/>
                <a:sym typeface="Gill Sans SemiBold"/>
              </a:rPr>
              <a:t> </a:t>
            </a:r>
            <a:r>
              <a:rPr lang="en-IN" sz="3600" dirty="0">
                <a:solidFill>
                  <a:srgbClr val="FFFFFF"/>
                </a:solidFill>
                <a:latin typeface="+mn-lt"/>
                <a:ea typeface="+mn-ea"/>
                <a:cs typeface="+mn-cs"/>
                <a:sym typeface="Gill Sans SemiBold"/>
              </a:rPr>
              <a:t>15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110</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2" name="Pentagon 21"/>
          <p:cNvSpPr/>
          <p:nvPr/>
        </p:nvSpPr>
        <p:spPr>
          <a:xfrm rot="20807445">
            <a:off x="10990101" y="7779373"/>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March 31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1397</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3" name="Pentagon 22"/>
          <p:cNvSpPr/>
          <p:nvPr/>
        </p:nvSpPr>
        <p:spPr>
          <a:xfrm rot="20260595">
            <a:off x="13860739" y="661947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April </a:t>
            </a:r>
            <a:r>
              <a:rPr kumimoji="0" lang="en-IN" sz="3600" i="0" u="none" strike="noStrike" cap="none" spc="0" normalizeH="0" baseline="0" dirty="0">
                <a:ln>
                  <a:noFill/>
                </a:ln>
                <a:solidFill>
                  <a:srgbClr val="FFFFFF"/>
                </a:solidFill>
                <a:effectLst/>
                <a:uFillTx/>
                <a:latin typeface="+mn-lt"/>
                <a:ea typeface="+mn-ea"/>
                <a:cs typeface="+mn-cs"/>
                <a:sym typeface="Gill Sans SemiBold"/>
              </a:rPr>
              <a:t> 08</a:t>
            </a: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5274</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5" name="Pentagon 24"/>
          <p:cNvSpPr/>
          <p:nvPr/>
        </p:nvSpPr>
        <p:spPr>
          <a:xfrm rot="19357355">
            <a:off x="16482426" y="502692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April 15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11933</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9" name="Pentagon 28"/>
          <p:cNvSpPr/>
          <p:nvPr/>
        </p:nvSpPr>
        <p:spPr>
          <a:xfrm rot="18512686">
            <a:off x="18683104" y="284909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April 21</a:t>
            </a: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18985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30" name="Pentagon 29"/>
          <p:cNvSpPr/>
          <p:nvPr/>
        </p:nvSpPr>
        <p:spPr>
          <a:xfrm>
            <a:off x="1636336" y="9091664"/>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Jan</a:t>
            </a:r>
            <a:r>
              <a:rPr lang="en-IN" sz="3600" dirty="0">
                <a:solidFill>
                  <a:srgbClr val="FFFFFF"/>
                </a:solidFill>
                <a:latin typeface="+mn-lt"/>
                <a:ea typeface="+mn-ea"/>
                <a:cs typeface="+mn-cs"/>
                <a:sym typeface="Gill Sans SemiBold"/>
              </a:rPr>
              <a:t> 31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5" name="Flowchart: Terminator 4"/>
          <p:cNvSpPr/>
          <p:nvPr/>
        </p:nvSpPr>
        <p:spPr>
          <a:xfrm>
            <a:off x="2014538" y="4100539"/>
            <a:ext cx="11801475" cy="2596753"/>
          </a:xfrm>
          <a:prstGeom prst="flowChartTerminator">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914400">
              <a:defRPr sz="1800"/>
            </a:pPr>
            <a:r>
              <a:rPr lang="en-IN" sz="6000" dirty="0">
                <a:solidFill>
                  <a:schemeClr val="bg1"/>
                </a:solidFill>
                <a:latin typeface="Arial" panose="020B0604020202020204" pitchFamily="34" charset="0"/>
                <a:cs typeface="Arial" panose="020B0604020202020204" pitchFamily="34" charset="0"/>
              </a:rPr>
              <a:t>COVID-19 </a:t>
            </a:r>
            <a:r>
              <a:rPr lang="hi-IN" sz="6000" dirty="0">
                <a:solidFill>
                  <a:schemeClr val="bg1"/>
                </a:solidFill>
                <a:latin typeface="Arial" panose="020B0604020202020204" pitchFamily="34" charset="0"/>
                <a:cs typeface="Arial" panose="020B0604020202020204" pitchFamily="34" charset="0"/>
              </a:rPr>
              <a:t>तेजी से फैल रहा है</a:t>
            </a:r>
            <a:r>
              <a:rPr lang="en-IN" sz="6000" dirty="0">
                <a:solidFill>
                  <a:schemeClr val="bg1"/>
                </a:solidFill>
                <a:latin typeface="Arial" panose="020B0604020202020204" pitchFamily="34" charset="0"/>
                <a:cs typeface="Arial" panose="020B0604020202020204" pitchFamily="34" charset="0"/>
              </a:rPr>
              <a:t> </a:t>
            </a:r>
          </a:p>
          <a:p>
            <a:pPr defTabSz="914400">
              <a:defRPr sz="1800"/>
            </a:pPr>
            <a:r>
              <a:rPr lang="hi-IN" sz="6000" dirty="0">
                <a:solidFill>
                  <a:schemeClr val="bg1"/>
                </a:solidFill>
                <a:latin typeface="Arial" panose="020B0604020202020204" pitchFamily="34" charset="0"/>
                <a:cs typeface="Arial" panose="020B0604020202020204" pitchFamily="34" charset="0"/>
              </a:rPr>
              <a:t>घातांकीय</a:t>
            </a:r>
            <a:r>
              <a:rPr lang="en-IN" sz="6000" dirty="0">
                <a:solidFill>
                  <a:schemeClr val="bg1"/>
                </a:solidFill>
                <a:latin typeface="Arial" panose="020B0604020202020204" pitchFamily="34" charset="0"/>
                <a:cs typeface="Arial" panose="020B0604020202020204" pitchFamily="34" charset="0"/>
              </a:rPr>
              <a:t> </a:t>
            </a:r>
            <a:r>
              <a:rPr lang="hi-IN" sz="6000" dirty="0">
                <a:solidFill>
                  <a:schemeClr val="bg1"/>
                </a:solidFill>
                <a:latin typeface="Arial" panose="020B0604020202020204" pitchFamily="34" charset="0"/>
                <a:cs typeface="Arial" panose="020B0604020202020204" pitchFamily="34" charset="0"/>
              </a:rPr>
              <a:t>वृद्धि </a:t>
            </a:r>
            <a:endParaRPr lang="en-IN" sz="6000" dirty="0">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17652060" y="7749403"/>
            <a:ext cx="4979734" cy="369331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914400">
              <a:defRPr sz="1800"/>
            </a:pPr>
            <a:r>
              <a:rPr lang="hi-IN" sz="6000" dirty="0">
                <a:solidFill>
                  <a:schemeClr val="bg1"/>
                </a:solidFill>
                <a:latin typeface="Arial" panose="020B0604020202020204" pitchFamily="34" charset="0"/>
                <a:cs typeface="Arial" panose="020B0604020202020204" pitchFamily="34" charset="0"/>
              </a:rPr>
              <a:t>स्वास्थ्य और अर्थव्यवस्था और सामाजिक जीवन पर असर </a:t>
            </a:r>
            <a:endParaRPr lang="en-IN" sz="6000" dirty="0">
              <a:solidFill>
                <a:schemeClr val="bg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85A9CFB-0A7B-A94A-AC77-1D1377C7833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31794" y="12793648"/>
            <a:ext cx="1488607" cy="487823"/>
          </a:xfrm>
          <a:prstGeom prst="rect">
            <a:avLst/>
          </a:prstGeom>
        </p:spPr>
      </p:pic>
      <p:pic>
        <p:nvPicPr>
          <p:cNvPr id="19" name="Picture 18">
            <a:extLst>
              <a:ext uri="{FF2B5EF4-FFF2-40B4-BE49-F238E27FC236}">
                <a16:creationId xmlns:a16="http://schemas.microsoft.com/office/drawing/2014/main" id="{7915318B-D4EA-9845-A9C1-C6355E12E8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729" y="12666966"/>
            <a:ext cx="1488607" cy="942081"/>
          </a:xfrm>
          <a:prstGeom prst="rect">
            <a:avLst/>
          </a:prstGeom>
        </p:spPr>
      </p:pic>
    </p:spTree>
    <p:extLst>
      <p:ext uri="{BB962C8B-B14F-4D97-AF65-F5344CB8AC3E}">
        <p14:creationId xmlns:p14="http://schemas.microsoft.com/office/powerpoint/2010/main" val="19524217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175B7339-316B-2744-B900-F04AB7735869}"/>
              </a:ext>
            </a:extLst>
          </p:cNvPr>
          <p:cNvSpPr/>
          <p:nvPr/>
        </p:nvSpPr>
        <p:spPr>
          <a:xfrm>
            <a:off x="1083308" y="359990"/>
            <a:ext cx="22217385" cy="1297968"/>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D1CE9E25-FC37-DB45-A1AC-2FBC0FB515CD}"/>
              </a:ext>
            </a:extLst>
          </p:cNvPr>
          <p:cNvSpPr txBox="1"/>
          <p:nvPr/>
        </p:nvSpPr>
        <p:spPr>
          <a:xfrm>
            <a:off x="4512850" y="572956"/>
            <a:ext cx="15358371"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hi-IN" b="0" dirty="0">
                <a:solidFill>
                  <a:schemeClr val="bg1"/>
                </a:solidFill>
                <a:latin typeface="Arial" panose="020B0604020202020204" pitchFamily="34" charset="0"/>
                <a:cs typeface="Arial" panose="020B0604020202020204" pitchFamily="34" charset="0"/>
              </a:rPr>
              <a:t>भारत में वर्तमान परिदृश्य:</a:t>
            </a:r>
            <a:r>
              <a:rPr lang="en-IN" b="0" dirty="0">
                <a:solidFill>
                  <a:schemeClr val="bg1"/>
                </a:solidFill>
                <a:latin typeface="Arial" panose="020B0604020202020204" pitchFamily="34" charset="0"/>
                <a:cs typeface="Arial" panose="020B0604020202020204" pitchFamily="34" charset="0"/>
              </a:rPr>
              <a:t> </a:t>
            </a:r>
            <a:r>
              <a:rPr lang="hi-IN" b="0" dirty="0">
                <a:solidFill>
                  <a:schemeClr val="bg1"/>
                </a:solidFill>
                <a:latin typeface="Arial" panose="020B0604020202020204" pitchFamily="34" charset="0"/>
                <a:cs typeface="Arial" panose="020B0604020202020204" pitchFamily="34" charset="0"/>
              </a:rPr>
              <a:t>संक्रमण को नियंत्रित करने के उपाय</a:t>
            </a:r>
            <a:endParaRPr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6CAB3A5-414E-A744-9564-B1B45152F527}"/>
              </a:ext>
            </a:extLst>
          </p:cNvPr>
          <p:cNvSpPr txBox="1"/>
          <p:nvPr/>
        </p:nvSpPr>
        <p:spPr>
          <a:xfrm>
            <a:off x="1366559" y="3869583"/>
            <a:ext cx="21650881" cy="791138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571500" indent="-571500" algn="l" fontAlgn="base">
              <a:spcBef>
                <a:spcPts val="1200"/>
              </a:spcBef>
              <a:spcAft>
                <a:spcPts val="600"/>
              </a:spcAft>
              <a:buFont typeface="Arial" panose="020B0604020202020204" pitchFamily="34" charset="0"/>
              <a:buChar char="•"/>
            </a:pPr>
            <a:r>
              <a:rPr lang="hi-IN" sz="4800" dirty="0">
                <a:solidFill>
                  <a:schemeClr val="accent1">
                    <a:lumMod val="50000"/>
                  </a:schemeClr>
                </a:solidFill>
              </a:rPr>
              <a:t>लॉकडाउन</a:t>
            </a:r>
            <a:r>
              <a:rPr lang="en-US" sz="4400" dirty="0">
                <a:solidFill>
                  <a:schemeClr val="accent1">
                    <a:lumMod val="50000"/>
                  </a:schemeClr>
                </a:solidFill>
              </a:rPr>
              <a:t> </a:t>
            </a:r>
            <a:r>
              <a:rPr lang="en-US" sz="4400" dirty="0">
                <a:solidFill>
                  <a:schemeClr val="bg1"/>
                </a:solidFill>
              </a:rPr>
              <a:t>: </a:t>
            </a:r>
            <a:r>
              <a:rPr lang="hi-IN" sz="4400" dirty="0">
                <a:solidFill>
                  <a:schemeClr val="bg1"/>
                </a:solidFill>
              </a:rPr>
              <a:t>आवश्यक सेवाओं को छोड़कर सभी</a:t>
            </a:r>
            <a:r>
              <a:rPr lang="en-US" sz="4400" dirty="0">
                <a:solidFill>
                  <a:schemeClr val="bg1"/>
                </a:solidFill>
              </a:rPr>
              <a:t> </a:t>
            </a:r>
            <a:r>
              <a:rPr lang="hi-IN" sz="4400" dirty="0">
                <a:solidFill>
                  <a:schemeClr val="bg1"/>
                </a:solidFill>
              </a:rPr>
              <a:t>अन्य सभी सेवाएं बंद करना</a:t>
            </a:r>
            <a:endParaRPr lang="en-US" sz="4400" dirty="0">
              <a:solidFill>
                <a:schemeClr val="bg1"/>
              </a:solidFill>
            </a:endParaRPr>
          </a:p>
          <a:p>
            <a:pPr marL="571500" indent="-571500" algn="l" fontAlgn="base">
              <a:spcBef>
                <a:spcPts val="1200"/>
              </a:spcBef>
              <a:spcAft>
                <a:spcPts val="600"/>
              </a:spcAft>
              <a:buFont typeface="Arial" panose="020B0604020202020204" pitchFamily="34" charset="0"/>
              <a:buChar char="•"/>
            </a:pPr>
            <a:r>
              <a:rPr lang="hi-IN" sz="4800" dirty="0">
                <a:solidFill>
                  <a:schemeClr val="accent1">
                    <a:lumMod val="50000"/>
                  </a:schemeClr>
                </a:solidFill>
              </a:rPr>
              <a:t>व्यक्तिगत सुरक्षा</a:t>
            </a:r>
            <a:r>
              <a:rPr lang="en-US" sz="4400" dirty="0">
                <a:solidFill>
                  <a:schemeClr val="accent1">
                    <a:lumMod val="50000"/>
                  </a:schemeClr>
                </a:solidFill>
              </a:rPr>
              <a:t> </a:t>
            </a:r>
            <a:r>
              <a:rPr lang="en-US" sz="4400" dirty="0">
                <a:solidFill>
                  <a:schemeClr val="bg1"/>
                </a:solidFill>
              </a:rPr>
              <a:t>: </a:t>
            </a:r>
            <a:r>
              <a:rPr lang="hi-IN" sz="4400" b="0" dirty="0">
                <a:solidFill>
                  <a:schemeClr val="bg1"/>
                </a:solidFill>
              </a:rPr>
              <a:t>हाथ की स्वच्छता और श्वसन स्वच्छता </a:t>
            </a:r>
            <a:r>
              <a:rPr lang="en-US" sz="4400" b="0" dirty="0">
                <a:solidFill>
                  <a:schemeClr val="bg1"/>
                </a:solidFill>
              </a:rPr>
              <a:t> </a:t>
            </a:r>
            <a:r>
              <a:rPr lang="hi-IN" sz="4400" b="0" dirty="0">
                <a:solidFill>
                  <a:schemeClr val="bg1"/>
                </a:solidFill>
              </a:rPr>
              <a:t>उपायों को बढ़ावा देना</a:t>
            </a:r>
            <a:endParaRPr lang="en-US" sz="4400" dirty="0">
              <a:solidFill>
                <a:schemeClr val="bg1"/>
              </a:solidFill>
            </a:endParaRPr>
          </a:p>
          <a:p>
            <a:pPr marL="571500" indent="-571500" algn="l" fontAlgn="base">
              <a:spcBef>
                <a:spcPts val="1200"/>
              </a:spcBef>
              <a:spcAft>
                <a:spcPts val="600"/>
              </a:spcAft>
              <a:buFont typeface="Arial" panose="020B0604020202020204" pitchFamily="34" charset="0"/>
              <a:buChar char="•"/>
            </a:pPr>
            <a:r>
              <a:rPr lang="hi-IN" sz="4800" dirty="0">
                <a:solidFill>
                  <a:schemeClr val="tx1"/>
                </a:solidFill>
              </a:rPr>
              <a:t>शारीरिक दूरी बनाना </a:t>
            </a:r>
            <a:r>
              <a:rPr lang="en-US" sz="4400" dirty="0">
                <a:solidFill>
                  <a:schemeClr val="bg1"/>
                </a:solidFill>
              </a:rPr>
              <a:t>: </a:t>
            </a:r>
            <a:r>
              <a:rPr lang="hi-IN" sz="4400" b="0" dirty="0">
                <a:solidFill>
                  <a:schemeClr val="bg1"/>
                </a:solidFill>
              </a:rPr>
              <a:t>शारीरिक और सामाजिक दूरी बनाने के उपायों को बढ़ावा देना</a:t>
            </a:r>
            <a:endParaRPr lang="en-US" sz="4400" dirty="0">
              <a:solidFill>
                <a:schemeClr val="bg1"/>
              </a:solidFill>
            </a:endParaRPr>
          </a:p>
          <a:p>
            <a:pPr marL="571500" indent="-571500" algn="l">
              <a:spcBef>
                <a:spcPts val="1200"/>
              </a:spcBef>
              <a:spcAft>
                <a:spcPts val="600"/>
              </a:spcAft>
              <a:buFont typeface="Arial" panose="020B0604020202020204" pitchFamily="34" charset="0"/>
              <a:buChar char="•"/>
            </a:pPr>
            <a:r>
              <a:rPr lang="hi-IN" sz="4800" dirty="0">
                <a:solidFill>
                  <a:schemeClr val="tx1"/>
                </a:solidFill>
              </a:rPr>
              <a:t>संपर्कों का पता लगाना</a:t>
            </a:r>
            <a:r>
              <a:rPr lang="en-US" sz="4400" dirty="0">
                <a:solidFill>
                  <a:schemeClr val="tx1"/>
                </a:solidFill>
              </a:rPr>
              <a:t>: </a:t>
            </a:r>
            <a:r>
              <a:rPr lang="hi-IN" sz="4400" dirty="0">
                <a:solidFill>
                  <a:schemeClr val="bg1"/>
                </a:solidFill>
              </a:rPr>
              <a:t>उन सभी का पता लगाना जो किसी संक्रमित व्यक्ति के संपर्क में हो सकते हैं।</a:t>
            </a:r>
            <a:r>
              <a:rPr lang="en-US" sz="4400" dirty="0">
                <a:solidFill>
                  <a:schemeClr val="bg1"/>
                </a:solidFill>
              </a:rPr>
              <a:t> </a:t>
            </a:r>
          </a:p>
          <a:p>
            <a:pPr marL="571500" indent="-571500" algn="l">
              <a:spcBef>
                <a:spcPts val="1200"/>
              </a:spcBef>
              <a:spcAft>
                <a:spcPts val="600"/>
              </a:spcAft>
              <a:buFont typeface="Arial" panose="020B0604020202020204" pitchFamily="34" charset="0"/>
              <a:buChar char="•"/>
            </a:pPr>
            <a:r>
              <a:rPr lang="hi-IN" sz="4400" dirty="0">
                <a:solidFill>
                  <a:schemeClr val="tx1"/>
                </a:solidFill>
              </a:rPr>
              <a:t>क्लस्टर</a:t>
            </a:r>
            <a:r>
              <a:rPr lang="en-US" sz="4400" dirty="0">
                <a:solidFill>
                  <a:schemeClr val="tx1"/>
                </a:solidFill>
              </a:rPr>
              <a:t> </a:t>
            </a:r>
            <a:r>
              <a:rPr lang="hi-IN" sz="4400" dirty="0">
                <a:solidFill>
                  <a:schemeClr val="tx1"/>
                </a:solidFill>
              </a:rPr>
              <a:t>नियंत्रण </a:t>
            </a:r>
            <a:r>
              <a:rPr lang="en-US" sz="4400" dirty="0">
                <a:solidFill>
                  <a:schemeClr val="bg1"/>
                </a:solidFill>
              </a:rPr>
              <a:t>: </a:t>
            </a:r>
            <a:r>
              <a:rPr lang="hi-IN" sz="4400" b="0" dirty="0">
                <a:solidFill>
                  <a:schemeClr val="bg1"/>
                </a:solidFill>
              </a:rPr>
              <a:t>संक्रमण के फैलने को रोकने के लिए यह एक बैरियर है</a:t>
            </a:r>
            <a:endParaRPr lang="en-US" sz="4400" b="0" dirty="0">
              <a:solidFill>
                <a:schemeClr val="bg1"/>
              </a:solidFill>
            </a:endParaRPr>
          </a:p>
          <a:p>
            <a:pPr marL="571500" indent="-571500" algn="l">
              <a:spcBef>
                <a:spcPts val="1200"/>
              </a:spcBef>
              <a:spcAft>
                <a:spcPts val="600"/>
              </a:spcAft>
              <a:buFont typeface="Arial" panose="020B0604020202020204" pitchFamily="34" charset="0"/>
              <a:buChar char="•"/>
            </a:pPr>
            <a:r>
              <a:rPr lang="hi-IN" sz="4400" dirty="0">
                <a:solidFill>
                  <a:schemeClr val="tx1"/>
                </a:solidFill>
              </a:rPr>
              <a:t>विसंक्रमण</a:t>
            </a:r>
            <a:r>
              <a:rPr lang="en-US" sz="4400" dirty="0">
                <a:solidFill>
                  <a:schemeClr val="tx1"/>
                </a:solidFill>
              </a:rPr>
              <a:t>/</a:t>
            </a:r>
            <a:r>
              <a:rPr lang="hi-IN" sz="4400" dirty="0">
                <a:solidFill>
                  <a:schemeClr val="tx1"/>
                </a:solidFill>
              </a:rPr>
              <a:t> कीटाणुरहित करना</a:t>
            </a:r>
            <a:r>
              <a:rPr lang="en-US" sz="4400" dirty="0">
                <a:solidFill>
                  <a:schemeClr val="bg1"/>
                </a:solidFill>
              </a:rPr>
              <a:t> : </a:t>
            </a:r>
            <a:r>
              <a:rPr lang="hi-IN" sz="4400" b="0" dirty="0">
                <a:solidFill>
                  <a:schemeClr val="bg1"/>
                </a:solidFill>
              </a:rPr>
              <a:t>सोडियम हाइपोक्लोराइट घोल के छिड़काव से कीटाणुरहित करना </a:t>
            </a:r>
            <a:endParaRPr lang="en-US" sz="4400" dirty="0">
              <a:solidFill>
                <a:schemeClr val="bg1"/>
              </a:solidFill>
            </a:endParaRPr>
          </a:p>
        </p:txBody>
      </p:sp>
      <p:pic>
        <p:nvPicPr>
          <p:cNvPr id="6" name="Picture 5">
            <a:extLst>
              <a:ext uri="{FF2B5EF4-FFF2-40B4-BE49-F238E27FC236}">
                <a16:creationId xmlns:a16="http://schemas.microsoft.com/office/drawing/2014/main" id="{D92CC9B0-86DA-6A4E-A56D-152E635DA07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6389" y="12896222"/>
            <a:ext cx="1488607" cy="487823"/>
          </a:xfrm>
          <a:prstGeom prst="rect">
            <a:avLst/>
          </a:prstGeom>
        </p:spPr>
      </p:pic>
      <p:pic>
        <p:nvPicPr>
          <p:cNvPr id="7" name="Picture 6">
            <a:extLst>
              <a:ext uri="{FF2B5EF4-FFF2-40B4-BE49-F238E27FC236}">
                <a16:creationId xmlns:a16="http://schemas.microsoft.com/office/drawing/2014/main" id="{D0CF14FE-4B8A-484E-B611-4BF43BEFC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199" y="12610843"/>
            <a:ext cx="1488607" cy="942081"/>
          </a:xfrm>
          <a:prstGeom prst="rect">
            <a:avLst/>
          </a:prstGeom>
        </p:spPr>
      </p:pic>
    </p:spTree>
    <p:extLst>
      <p:ext uri="{BB962C8B-B14F-4D97-AF65-F5344CB8AC3E}">
        <p14:creationId xmlns:p14="http://schemas.microsoft.com/office/powerpoint/2010/main" val="23724320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AEB02-16C3-0D43-BBB0-F3A325EC98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100" y="3532469"/>
            <a:ext cx="23060025" cy="9279548"/>
          </a:xfrm>
          <a:prstGeom prst="rect">
            <a:avLst/>
          </a:prstGeom>
        </p:spPr>
      </p:pic>
      <p:sp>
        <p:nvSpPr>
          <p:cNvPr id="7" name="TextBox 6">
            <a:extLst>
              <a:ext uri="{FF2B5EF4-FFF2-40B4-BE49-F238E27FC236}">
                <a16:creationId xmlns:a16="http://schemas.microsoft.com/office/drawing/2014/main" id="{13BD8BF3-6A8A-FE47-A169-077F14FD9E5A}"/>
              </a:ext>
            </a:extLst>
          </p:cNvPr>
          <p:cNvSpPr txBox="1"/>
          <p:nvPr/>
        </p:nvSpPr>
        <p:spPr>
          <a:xfrm>
            <a:off x="1055079" y="977924"/>
            <a:ext cx="4951826" cy="2369880"/>
          </a:xfrm>
          <a:prstGeom prst="rect">
            <a:avLst/>
          </a:prstGeom>
          <a:noFill/>
        </p:spPr>
        <p:txBody>
          <a:bodyPr wrap="square" rtlCol="0">
            <a:spAutoFit/>
          </a:bodyPr>
          <a:lstStyle/>
          <a:p>
            <a:r>
              <a:rPr lang="hi-IN" sz="3200" b="0" dirty="0">
                <a:latin typeface="Copperplate" panose="02000504000000020004" pitchFamily="2" charset="77"/>
              </a:rPr>
              <a:t>भारत में </a:t>
            </a:r>
            <a:r>
              <a:rPr lang="en-US" sz="4000" b="0" dirty="0">
                <a:latin typeface="Copperplate" panose="02000504000000020004" pitchFamily="2" charset="77"/>
              </a:rPr>
              <a:t>COVID-19</a:t>
            </a:r>
            <a:r>
              <a:rPr lang="en-US" sz="3200" b="0" dirty="0">
                <a:latin typeface="Copperplate" panose="02000504000000020004" pitchFamily="2" charset="77"/>
              </a:rPr>
              <a:t> </a:t>
            </a:r>
            <a:r>
              <a:rPr lang="hi-IN" sz="3200" b="0" dirty="0">
                <a:latin typeface="Copperplate" panose="02000504000000020004" pitchFamily="2" charset="77"/>
              </a:rPr>
              <a:t>की पुष्टि किये गए/</a:t>
            </a:r>
            <a:r>
              <a:rPr lang="en-US" sz="4400" b="0" dirty="0">
                <a:latin typeface="Copperplate" panose="02000504000000020004" pitchFamily="2" charset="77"/>
              </a:rPr>
              <a:t>Confirmed  </a:t>
            </a:r>
            <a:r>
              <a:rPr lang="hi-IN" sz="3200" b="0" dirty="0">
                <a:latin typeface="Copperplate" panose="02000504000000020004" pitchFamily="2" charset="77"/>
              </a:rPr>
              <a:t>मामलों की आयु प्रोफ़ाइल</a:t>
            </a:r>
            <a:endParaRPr lang="en-US" sz="3200" b="0" dirty="0">
              <a:latin typeface="Copperplate" panose="02000504000000020004" pitchFamily="2" charset="77"/>
            </a:endParaRPr>
          </a:p>
        </p:txBody>
      </p:sp>
      <p:sp>
        <p:nvSpPr>
          <p:cNvPr id="8" name="TextBox 7">
            <a:extLst>
              <a:ext uri="{FF2B5EF4-FFF2-40B4-BE49-F238E27FC236}">
                <a16:creationId xmlns:a16="http://schemas.microsoft.com/office/drawing/2014/main" id="{E2E56957-53D6-E043-84EC-0357F8B5DDED}"/>
              </a:ext>
            </a:extLst>
          </p:cNvPr>
          <p:cNvSpPr txBox="1"/>
          <p:nvPr/>
        </p:nvSpPr>
        <p:spPr>
          <a:xfrm>
            <a:off x="6635263" y="903983"/>
            <a:ext cx="4951826" cy="2431435"/>
          </a:xfrm>
          <a:prstGeom prst="rect">
            <a:avLst/>
          </a:prstGeom>
          <a:noFill/>
        </p:spPr>
        <p:txBody>
          <a:bodyPr wrap="square" rtlCol="0">
            <a:spAutoFit/>
          </a:bodyPr>
          <a:lstStyle/>
          <a:p>
            <a:r>
              <a:rPr lang="hi-IN" sz="3200" b="0" dirty="0">
                <a:latin typeface="Copperplate" panose="02000504000000020004" pitchFamily="2" charset="77"/>
              </a:rPr>
              <a:t>भारत में </a:t>
            </a:r>
            <a:r>
              <a:rPr lang="en-US" sz="4000" b="0" dirty="0">
                <a:latin typeface="Copperplate" panose="02000504000000020004" pitchFamily="2" charset="77"/>
              </a:rPr>
              <a:t>COVID-19</a:t>
            </a:r>
            <a:r>
              <a:rPr lang="en-US" sz="3200" b="0" dirty="0">
                <a:latin typeface="Copperplate" panose="02000504000000020004" pitchFamily="2" charset="77"/>
              </a:rPr>
              <a:t> </a:t>
            </a:r>
            <a:r>
              <a:rPr lang="hi-IN" sz="3200" b="0" dirty="0">
                <a:latin typeface="Copperplate" panose="02000504000000020004" pitchFamily="2" charset="77"/>
              </a:rPr>
              <a:t>की पुष्टि किये गए/</a:t>
            </a:r>
            <a:r>
              <a:rPr lang="en-US" sz="4000" b="0" dirty="0">
                <a:latin typeface="Copperplate" panose="02000504000000020004" pitchFamily="2" charset="77"/>
              </a:rPr>
              <a:t>Confirmed </a:t>
            </a:r>
            <a:r>
              <a:rPr lang="hi-IN" sz="3200" b="0" dirty="0">
                <a:latin typeface="Copperplate" panose="02000504000000020004" pitchFamily="2" charset="77"/>
              </a:rPr>
              <a:t>मामलों की लिंग/</a:t>
            </a:r>
            <a:r>
              <a:rPr lang="en-US" sz="4000" b="0" dirty="0">
                <a:latin typeface="Copperplate" panose="02000504000000020004" pitchFamily="2" charset="77"/>
              </a:rPr>
              <a:t>Gender </a:t>
            </a:r>
            <a:r>
              <a:rPr lang="hi-IN" sz="3200" b="0" dirty="0">
                <a:latin typeface="Copperplate" panose="02000504000000020004" pitchFamily="2" charset="77"/>
              </a:rPr>
              <a:t>प्रोफ़ाइल</a:t>
            </a:r>
            <a:endParaRPr lang="en-US" sz="3200" b="0" dirty="0">
              <a:latin typeface="Copperplate" panose="02000504000000020004" pitchFamily="2" charset="77"/>
            </a:endParaRPr>
          </a:p>
        </p:txBody>
      </p:sp>
      <p:sp>
        <p:nvSpPr>
          <p:cNvPr id="9" name="TextBox 8">
            <a:extLst>
              <a:ext uri="{FF2B5EF4-FFF2-40B4-BE49-F238E27FC236}">
                <a16:creationId xmlns:a16="http://schemas.microsoft.com/office/drawing/2014/main" id="{BF5E6B5C-8719-294D-A655-9FB83BDBE1A0}"/>
              </a:ext>
            </a:extLst>
          </p:cNvPr>
          <p:cNvSpPr txBox="1"/>
          <p:nvPr/>
        </p:nvSpPr>
        <p:spPr>
          <a:xfrm>
            <a:off x="18053539" y="956565"/>
            <a:ext cx="4951826" cy="2000548"/>
          </a:xfrm>
          <a:prstGeom prst="rect">
            <a:avLst/>
          </a:prstGeom>
          <a:noFill/>
        </p:spPr>
        <p:txBody>
          <a:bodyPr wrap="square" rtlCol="0">
            <a:spAutoFit/>
          </a:bodyPr>
          <a:lstStyle/>
          <a:p>
            <a:r>
              <a:rPr lang="hi-IN" sz="3600" b="0" dirty="0">
                <a:latin typeface="Copperplate" panose="02000504000000020004" pitchFamily="2" charset="77"/>
              </a:rPr>
              <a:t>भारत में </a:t>
            </a:r>
            <a:r>
              <a:rPr lang="en-US" sz="4400" b="0" dirty="0">
                <a:latin typeface="Copperplate" panose="02000504000000020004" pitchFamily="2" charset="77"/>
              </a:rPr>
              <a:t>COVID-19</a:t>
            </a:r>
            <a:r>
              <a:rPr lang="en-US" sz="3600" b="0" dirty="0">
                <a:latin typeface="Copperplate" panose="02000504000000020004" pitchFamily="2" charset="77"/>
              </a:rPr>
              <a:t> </a:t>
            </a:r>
            <a:r>
              <a:rPr lang="hi-IN" sz="3600" b="0" dirty="0">
                <a:latin typeface="Copperplate" panose="02000504000000020004" pitchFamily="2" charset="77"/>
              </a:rPr>
              <a:t>से मौत के मामलों की लिंग/</a:t>
            </a:r>
            <a:r>
              <a:rPr lang="en-US" sz="4400" b="0" dirty="0">
                <a:latin typeface="Copperplate" panose="02000504000000020004" pitchFamily="2" charset="77"/>
              </a:rPr>
              <a:t>Gender</a:t>
            </a:r>
            <a:r>
              <a:rPr lang="en-US" sz="3600" b="0" dirty="0">
                <a:latin typeface="Copperplate" panose="02000504000000020004" pitchFamily="2" charset="77"/>
              </a:rPr>
              <a:t> </a:t>
            </a:r>
            <a:r>
              <a:rPr lang="hi-IN" sz="3600" b="0" dirty="0">
                <a:latin typeface="Copperplate" panose="02000504000000020004" pitchFamily="2" charset="77"/>
              </a:rPr>
              <a:t>प्रोफ़ाइल</a:t>
            </a:r>
            <a:endParaRPr lang="en-US" sz="3600" b="0" dirty="0">
              <a:latin typeface="Copperplate" panose="02000504000000020004" pitchFamily="2" charset="77"/>
            </a:endParaRPr>
          </a:p>
        </p:txBody>
      </p:sp>
      <p:sp>
        <p:nvSpPr>
          <p:cNvPr id="10" name="TextBox 9">
            <a:extLst>
              <a:ext uri="{FF2B5EF4-FFF2-40B4-BE49-F238E27FC236}">
                <a16:creationId xmlns:a16="http://schemas.microsoft.com/office/drawing/2014/main" id="{C3210AD1-7D9B-5348-9A19-C6086189C4AA}"/>
              </a:ext>
            </a:extLst>
          </p:cNvPr>
          <p:cNvSpPr txBox="1"/>
          <p:nvPr/>
        </p:nvSpPr>
        <p:spPr>
          <a:xfrm>
            <a:off x="12473355" y="977924"/>
            <a:ext cx="4951826" cy="1877437"/>
          </a:xfrm>
          <a:prstGeom prst="rect">
            <a:avLst/>
          </a:prstGeom>
          <a:noFill/>
        </p:spPr>
        <p:txBody>
          <a:bodyPr wrap="square" rtlCol="0">
            <a:spAutoFit/>
          </a:bodyPr>
          <a:lstStyle/>
          <a:p>
            <a:r>
              <a:rPr lang="hi-IN" sz="3600" b="0" dirty="0">
                <a:latin typeface="Copperplate" panose="02000504000000020004" pitchFamily="2" charset="77"/>
              </a:rPr>
              <a:t>भारत में </a:t>
            </a:r>
            <a:r>
              <a:rPr lang="en-US" sz="4400" b="0" dirty="0">
                <a:latin typeface="Copperplate" panose="02000504000000020004" pitchFamily="2" charset="77"/>
              </a:rPr>
              <a:t>COVID-19</a:t>
            </a:r>
            <a:r>
              <a:rPr lang="en-US" sz="3600" b="0" dirty="0">
                <a:latin typeface="Copperplate" panose="02000504000000020004" pitchFamily="2" charset="77"/>
              </a:rPr>
              <a:t> </a:t>
            </a:r>
            <a:r>
              <a:rPr lang="hi-IN" sz="3600" b="0" dirty="0">
                <a:latin typeface="Copperplate" panose="02000504000000020004" pitchFamily="2" charset="77"/>
              </a:rPr>
              <a:t>से मौत के मामलों की आयु प्रोफ़ाइल</a:t>
            </a:r>
            <a:endParaRPr lang="en-US" sz="3600" b="0" dirty="0">
              <a:latin typeface="Copperplate" panose="02000504000000020004" pitchFamily="2" charset="77"/>
            </a:endParaRPr>
          </a:p>
        </p:txBody>
      </p:sp>
      <p:pic>
        <p:nvPicPr>
          <p:cNvPr id="11" name="Picture 10">
            <a:extLst>
              <a:ext uri="{FF2B5EF4-FFF2-40B4-BE49-F238E27FC236}">
                <a16:creationId xmlns:a16="http://schemas.microsoft.com/office/drawing/2014/main" id="{38357E2E-CC31-BC46-BFFE-FFB2A58923C7}"/>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895393" y="13065101"/>
            <a:ext cx="1488607" cy="487823"/>
          </a:xfrm>
          <a:prstGeom prst="rect">
            <a:avLst/>
          </a:prstGeom>
        </p:spPr>
      </p:pic>
      <p:pic>
        <p:nvPicPr>
          <p:cNvPr id="12" name="Picture 11">
            <a:extLst>
              <a:ext uri="{FF2B5EF4-FFF2-40B4-BE49-F238E27FC236}">
                <a16:creationId xmlns:a16="http://schemas.microsoft.com/office/drawing/2014/main" id="{28FF7A60-1600-D844-8A26-86E718BB98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775" y="12867727"/>
            <a:ext cx="1488607" cy="942081"/>
          </a:xfrm>
          <a:prstGeom prst="rect">
            <a:avLst/>
          </a:prstGeom>
        </p:spPr>
      </p:pic>
    </p:spTree>
    <p:extLst>
      <p:ext uri="{BB962C8B-B14F-4D97-AF65-F5344CB8AC3E}">
        <p14:creationId xmlns:p14="http://schemas.microsoft.com/office/powerpoint/2010/main" val="481321166"/>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9433</TotalTime>
  <Words>5220</Words>
  <Application>Microsoft Macintosh PowerPoint</Application>
  <PresentationFormat>Custom</PresentationFormat>
  <Paragraphs>456</Paragraphs>
  <Slides>49</Slides>
  <Notes>39</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49</vt:i4>
      </vt:variant>
    </vt:vector>
  </HeadingPairs>
  <TitlesOfParts>
    <vt:vector size="60" baseType="lpstr">
      <vt:lpstr>Arial</vt:lpstr>
      <vt:lpstr>Arial Narrow</vt:lpstr>
      <vt:lpstr>Copperplate</vt:lpstr>
      <vt:lpstr>Gill Sans</vt:lpstr>
      <vt:lpstr>Gill Sans SemiBold</vt:lpstr>
      <vt:lpstr>Kruti Dev 010</vt:lpstr>
      <vt:lpstr>Mangal</vt:lpstr>
      <vt:lpstr>Symbol</vt:lpstr>
      <vt:lpstr>Times New Roman</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Varsha Chanda</cp:lastModifiedBy>
  <cp:revision>356</cp:revision>
  <cp:lastPrinted>2020-04-22T19:36:07Z</cp:lastPrinted>
  <dcterms:modified xsi:type="dcterms:W3CDTF">2020-04-24T17:03:55Z</dcterms:modified>
</cp:coreProperties>
</file>